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2" r:id="rId7"/>
    <p:sldId id="263" r:id="rId8"/>
    <p:sldId id="264" r:id="rId9"/>
    <p:sldId id="265" r:id="rId10"/>
    <p:sldId id="266" r:id="rId11"/>
    <p:sldId id="267" r:id="rId12"/>
    <p:sldId id="275" r:id="rId13"/>
    <p:sldId id="268" r:id="rId14"/>
    <p:sldId id="269" r:id="rId15"/>
    <p:sldId id="271" r:id="rId16"/>
    <p:sldId id="272" r:id="rId17"/>
    <p:sldId id="273" r:id="rId18"/>
    <p:sldId id="274" r:id="rId19"/>
    <p:sldId id="276" r:id="rId20"/>
    <p:sldId id="280" r:id="rId21"/>
    <p:sldId id="277" r:id="rId22"/>
    <p:sldId id="281" r:id="rId23"/>
    <p:sldId id="278" r:id="rId24"/>
    <p:sldId id="279" r:id="rId25"/>
  </p:sldIdLst>
  <p:sldSz cx="9144000" cy="5143500" type="screen16x9"/>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9" d="100"/>
          <a:sy n="99" d="100"/>
        </p:scale>
        <p:origin x="-324" y="-84"/>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685800" y="555526"/>
            <a:ext cx="7772400" cy="685899"/>
          </a:xfrm>
        </p:spPr>
        <p:txBody>
          <a:bodyPr>
            <a:normAutofit fontScale="90000"/>
          </a:bodyPr>
          <a:lstStyle/>
          <a:p>
            <a:r>
              <a:rPr lang="en-US" smtClean="0">
                <a:solidFill>
                  <a:schemeClr val="bg1"/>
                </a:solidFill>
              </a:rPr>
              <a:t>Click to edit Master title style</a:t>
            </a:r>
            <a:endParaRPr lang="fr-CA" dirty="0">
              <a:solidFill>
                <a:schemeClr val="bg1"/>
              </a:solidFill>
            </a:endParaRPr>
          </a:p>
        </p:txBody>
      </p:sp>
      <p:sp>
        <p:nvSpPr>
          <p:cNvPr id="8" name="Subtitle 2"/>
          <p:cNvSpPr>
            <a:spLocks noGrp="1"/>
          </p:cNvSpPr>
          <p:nvPr>
            <p:ph type="subTitle" idx="1"/>
          </p:nvPr>
        </p:nvSpPr>
        <p:spPr>
          <a:xfrm>
            <a:off x="1371600" y="1097409"/>
            <a:ext cx="6400800" cy="521196"/>
          </a:xfrm>
        </p:spPr>
        <p:txBody>
          <a:bodyPr>
            <a:normAutofit fontScale="92500" lnSpcReduction="10000"/>
          </a:bodyPr>
          <a:lstStyle>
            <a:lvl1pPr marL="0" indent="0" algn="ctr">
              <a:buNone/>
              <a:defRPr/>
            </a:lvl1pPr>
          </a:lstStyle>
          <a:p>
            <a:r>
              <a:rPr lang="en-US" smtClean="0">
                <a:solidFill>
                  <a:schemeClr val="bg1"/>
                </a:solidFill>
              </a:rPr>
              <a:t>Click to edit Master subtitle style</a:t>
            </a:r>
            <a:endParaRPr lang="fr-CA" dirty="0">
              <a:solidFill>
                <a:schemeClr val="bg1"/>
              </a:solidFill>
            </a:endParaRPr>
          </a:p>
        </p:txBody>
      </p:sp>
    </p:spTree>
    <p:extLst>
      <p:ext uri="{BB962C8B-B14F-4D97-AF65-F5344CB8AC3E}">
        <p14:creationId xmlns="" xmlns:p14="http://schemas.microsoft.com/office/powerpoint/2010/main" val="4267261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title" idx="4294967295"/>
          </p:nvPr>
        </p:nvSpPr>
        <p:spPr>
          <a:xfrm>
            <a:off x="457200" y="205979"/>
            <a:ext cx="8229600" cy="857250"/>
          </a:xfrm>
        </p:spPr>
        <p:txBody>
          <a:bodyPr/>
          <a:lstStyle/>
          <a:p>
            <a:r>
              <a:rPr lang="en-US" smtClean="0"/>
              <a:t>Click to edit Master title style</a:t>
            </a:r>
            <a:endParaRPr lang="fr-CA" dirty="0"/>
          </a:p>
        </p:txBody>
      </p:sp>
      <p:sp>
        <p:nvSpPr>
          <p:cNvPr id="8" name="Content Placeholder 2"/>
          <p:cNvSpPr>
            <a:spLocks noGrp="1"/>
          </p:cNvSpPr>
          <p:nvPr>
            <p:ph idx="4294967295" hasCustomPrompt="1"/>
          </p:nvPr>
        </p:nvSpPr>
        <p:spPr>
          <a:xfrm>
            <a:off x="457200" y="1200151"/>
            <a:ext cx="8229600" cy="3394472"/>
          </a:xfrm>
        </p:spPr>
        <p:txBody>
          <a:bodyPr>
            <a:normAutofit/>
          </a:bodyPr>
          <a:lstStyle/>
          <a:p>
            <a:r>
              <a:rPr lang="fr-CA" dirty="0" err="1" smtClean="0"/>
              <a:t>Lorem</a:t>
            </a:r>
            <a:r>
              <a:rPr lang="fr-CA" dirty="0" smtClean="0"/>
              <a:t> </a:t>
            </a:r>
            <a:r>
              <a:rPr lang="fr-CA" dirty="0" err="1" smtClean="0"/>
              <a:t>ipsum</a:t>
            </a:r>
            <a:r>
              <a:rPr lang="fr-CA" dirty="0" smtClean="0"/>
              <a:t> </a:t>
            </a:r>
            <a:r>
              <a:rPr lang="fr-CA" dirty="0" err="1" smtClean="0"/>
              <a:t>dolor</a:t>
            </a:r>
            <a:r>
              <a:rPr lang="fr-CA" dirty="0" smtClean="0"/>
              <a:t> </a:t>
            </a:r>
            <a:r>
              <a:rPr lang="fr-CA" dirty="0" err="1" smtClean="0"/>
              <a:t>sit</a:t>
            </a:r>
            <a:r>
              <a:rPr lang="fr-CA" dirty="0" smtClean="0"/>
              <a:t> </a:t>
            </a:r>
            <a:r>
              <a:rPr lang="fr-CA" dirty="0" err="1" smtClean="0"/>
              <a:t>amet</a:t>
            </a:r>
            <a:r>
              <a:rPr lang="fr-CA" dirty="0" smtClean="0"/>
              <a:t>, </a:t>
            </a:r>
            <a:r>
              <a:rPr lang="fr-CA" dirty="0" err="1" smtClean="0"/>
              <a:t>consectetur</a:t>
            </a:r>
            <a:r>
              <a:rPr lang="fr-CA" dirty="0" smtClean="0"/>
              <a:t> </a:t>
            </a:r>
            <a:r>
              <a:rPr lang="fr-CA" dirty="0" err="1" smtClean="0"/>
              <a:t>adipisicing</a:t>
            </a:r>
            <a:r>
              <a:rPr lang="fr-CA" dirty="0" smtClean="0"/>
              <a:t> </a:t>
            </a:r>
            <a:r>
              <a:rPr lang="fr-CA" dirty="0" err="1" smtClean="0"/>
              <a:t>elit</a:t>
            </a:r>
            <a:endParaRPr lang="fr-CA" dirty="0" smtClean="0"/>
          </a:p>
          <a:p>
            <a:r>
              <a:rPr lang="fr-CA" dirty="0" err="1" smtClean="0"/>
              <a:t>sed</a:t>
            </a:r>
            <a:r>
              <a:rPr lang="fr-CA" dirty="0" smtClean="0"/>
              <a:t> do </a:t>
            </a:r>
            <a:r>
              <a:rPr lang="fr-CA" dirty="0" err="1" smtClean="0"/>
              <a:t>eiusmod</a:t>
            </a:r>
            <a:r>
              <a:rPr lang="fr-CA" dirty="0" smtClean="0"/>
              <a:t> </a:t>
            </a:r>
            <a:r>
              <a:rPr lang="fr-CA" dirty="0" err="1" smtClean="0"/>
              <a:t>tempor</a:t>
            </a:r>
            <a:r>
              <a:rPr lang="fr-CA" dirty="0" smtClean="0"/>
              <a:t> </a:t>
            </a:r>
            <a:r>
              <a:rPr lang="fr-CA" dirty="0" err="1" smtClean="0"/>
              <a:t>incididunt</a:t>
            </a:r>
            <a:r>
              <a:rPr lang="fr-CA" dirty="0" smtClean="0"/>
              <a:t> ut </a:t>
            </a:r>
            <a:r>
              <a:rPr lang="fr-CA" dirty="0" err="1" smtClean="0"/>
              <a:t>labore</a:t>
            </a:r>
            <a:r>
              <a:rPr lang="fr-CA" dirty="0" smtClean="0"/>
              <a:t> et </a:t>
            </a:r>
            <a:r>
              <a:rPr lang="fr-CA" dirty="0" err="1" smtClean="0"/>
              <a:t>dolore</a:t>
            </a:r>
            <a:r>
              <a:rPr lang="fr-CA" dirty="0" smtClean="0"/>
              <a:t> magna </a:t>
            </a:r>
            <a:r>
              <a:rPr lang="fr-CA" dirty="0" err="1" smtClean="0"/>
              <a:t>aliqua</a:t>
            </a:r>
            <a:endParaRPr lang="fr-CA" dirty="0" smtClean="0"/>
          </a:p>
        </p:txBody>
      </p:sp>
    </p:spTree>
    <p:extLst>
      <p:ext uri="{BB962C8B-B14F-4D97-AF65-F5344CB8AC3E}">
        <p14:creationId xmlns="" xmlns:p14="http://schemas.microsoft.com/office/powerpoint/2010/main" val="11528638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Vertical Titl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title" idx="4294967295"/>
          </p:nvPr>
        </p:nvSpPr>
        <p:spPr>
          <a:xfrm>
            <a:off x="457200" y="205979"/>
            <a:ext cx="8229600" cy="857250"/>
          </a:xfrm>
        </p:spPr>
        <p:txBody>
          <a:bodyPr/>
          <a:lstStyle/>
          <a:p>
            <a:r>
              <a:rPr lang="en-US" smtClean="0"/>
              <a:t>Click to edit Master title style</a:t>
            </a:r>
            <a:endParaRPr lang="fr-CA" dirty="0"/>
          </a:p>
        </p:txBody>
      </p:sp>
      <p:sp>
        <p:nvSpPr>
          <p:cNvPr id="8" name="Content Placeholder 2"/>
          <p:cNvSpPr>
            <a:spLocks noGrp="1"/>
          </p:cNvSpPr>
          <p:nvPr>
            <p:ph idx="4294967295"/>
          </p:nvPr>
        </p:nvSpPr>
        <p:spPr>
          <a:xfrm>
            <a:off x="457200" y="1200151"/>
            <a:ext cx="8229600" cy="3394472"/>
          </a:xfrm>
        </p:spPr>
        <p:txBody>
          <a:bodyPr>
            <a:normAutofit/>
          </a:body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 xmlns:p14="http://schemas.microsoft.com/office/powerpoint/2010/main" val="1535923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fr-CA"/>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3B5DA67-FAF1-49A7-A43F-68F7D04452C3}" type="datetimeFigureOut">
              <a:rPr lang="fr-CA" smtClean="0"/>
              <a:pPr/>
              <a:t>2011-12-26</a:t>
            </a:fld>
            <a:endParaRPr lang="fr-CA"/>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A"/>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730B90D-1BB1-4C26-A7A1-D45CDD57B862}" type="slidenum">
              <a:rPr lang="fr-CA" smtClean="0"/>
              <a:pPr/>
              <a:t>‹#›</a:t>
            </a:fld>
            <a:endParaRPr lang="fr-CA"/>
          </a:p>
        </p:txBody>
      </p:sp>
    </p:spTree>
    <p:extLst>
      <p:ext uri="{BB962C8B-B14F-4D97-AF65-F5344CB8AC3E}">
        <p14:creationId xmlns="" xmlns:p14="http://schemas.microsoft.com/office/powerpoint/2010/main" val="9924270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drcetiner.org/uzaktan_egitim.htm#Asenkron%20uzaktan%20e%C4%9Fitim" TargetMode="External"/><Relationship Id="rId2" Type="http://schemas.openxmlformats.org/officeDocument/2006/relationships/hyperlink" Target="http://www.drcetiner.org/uzaktan_egitim.htm#Senkron%20uzaktan%20e%C4%9Fitim%20%28E%C5%9F%20zamanl%C4%B1%20uzaktan%20e%C4%9Fitim%29"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1" name="Subtitle 10"/>
          <p:cNvSpPr>
            <a:spLocks noGrp="1"/>
          </p:cNvSpPr>
          <p:nvPr>
            <p:ph type="subTitle" idx="1"/>
          </p:nvPr>
        </p:nvSpPr>
        <p:spPr/>
        <p:txBody>
          <a:bodyPr/>
          <a:lstStyle/>
          <a:p>
            <a:r>
              <a:rPr lang="tr-TR" dirty="0" smtClean="0">
                <a:solidFill>
                  <a:schemeClr val="bg1"/>
                </a:solidFill>
              </a:rPr>
              <a:t>Nedir Ne Değildir?</a:t>
            </a:r>
            <a:endParaRPr lang="tr-TR" dirty="0"/>
          </a:p>
        </p:txBody>
      </p:sp>
      <p:sp>
        <p:nvSpPr>
          <p:cNvPr id="12" name="Title 1"/>
          <p:cNvSpPr>
            <a:spLocks noGrp="1"/>
          </p:cNvSpPr>
          <p:nvPr>
            <p:ph type="ctrTitle"/>
          </p:nvPr>
        </p:nvSpPr>
        <p:spPr>
          <a:xfrm>
            <a:off x="0" y="157311"/>
            <a:ext cx="9144000" cy="830263"/>
          </a:xfrm>
        </p:spPr>
        <p:txBody>
          <a:bodyPr>
            <a:normAutofit/>
          </a:bodyPr>
          <a:lstStyle/>
          <a:p>
            <a:r>
              <a:rPr lang="tr-TR" dirty="0" smtClean="0">
                <a:solidFill>
                  <a:schemeClr val="bg1"/>
                </a:solidFill>
              </a:rPr>
              <a:t>Moodle</a:t>
            </a:r>
            <a:endParaRPr lang="fr-CA" dirty="0" smtClean="0">
              <a:solidFill>
                <a:schemeClr val="bg1"/>
              </a:solidFill>
            </a:endParaRPr>
          </a:p>
        </p:txBody>
      </p:sp>
    </p:spTree>
    <p:extLst>
      <p:ext uri="{BB962C8B-B14F-4D97-AF65-F5344CB8AC3E}">
        <p14:creationId xmlns="" xmlns:p14="http://schemas.microsoft.com/office/powerpoint/2010/main" val="18339032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Türkiye de Moodle</a:t>
            </a:r>
            <a:endParaRPr lang="tr-TR" dirty="0" smtClean="0">
              <a:solidFill>
                <a:schemeClr val="tx1">
                  <a:lumMod val="75000"/>
                  <a:lumOff val="25000"/>
                </a:schemeClr>
              </a:solidFill>
            </a:endParaRPr>
          </a:p>
        </p:txBody>
      </p:sp>
      <p:sp>
        <p:nvSpPr>
          <p:cNvPr id="5" name="Content Placeholder 4"/>
          <p:cNvSpPr>
            <a:spLocks noGrp="1"/>
          </p:cNvSpPr>
          <p:nvPr>
            <p:ph idx="4294967295"/>
          </p:nvPr>
        </p:nvSpPr>
        <p:spPr>
          <a:xfrm>
            <a:off x="179512" y="1200151"/>
            <a:ext cx="8712968" cy="3394472"/>
          </a:xfrm>
        </p:spPr>
        <p:txBody>
          <a:bodyPr>
            <a:normAutofit fontScale="77500" lnSpcReduction="20000"/>
          </a:bodyPr>
          <a:lstStyle/>
          <a:p>
            <a:r>
              <a:rPr lang="tr-TR" dirty="0" smtClean="0"/>
              <a:t>Türkiye de moodle kullanan kurumlar : </a:t>
            </a:r>
          </a:p>
          <a:p>
            <a:pPr lvl="1"/>
            <a:r>
              <a:rPr lang="tr-TR" dirty="0" smtClean="0"/>
              <a:t>Bilkent </a:t>
            </a:r>
            <a:r>
              <a:rPr lang="tr-TR" dirty="0" smtClean="0"/>
              <a:t>Üniversitesi (http://mdl.bilkent.edu.tr/moodle </a:t>
            </a:r>
            <a:r>
              <a:rPr lang="tr-TR" dirty="0" smtClean="0"/>
              <a:t>)</a:t>
            </a:r>
          </a:p>
          <a:p>
            <a:pPr lvl="1"/>
            <a:r>
              <a:rPr lang="tr-TR" dirty="0" smtClean="0"/>
              <a:t>İzmir </a:t>
            </a:r>
            <a:r>
              <a:rPr lang="tr-TR" dirty="0" smtClean="0"/>
              <a:t>Yüksek Teknoloji Enstitüsü (http://apps.iyte.edu.tr/moodle </a:t>
            </a:r>
            <a:r>
              <a:rPr lang="tr-TR" dirty="0" smtClean="0"/>
              <a:t>)</a:t>
            </a:r>
          </a:p>
          <a:p>
            <a:pPr lvl="1"/>
            <a:r>
              <a:rPr lang="tr-TR" dirty="0" smtClean="0"/>
              <a:t>Boğaziçi </a:t>
            </a:r>
            <a:r>
              <a:rPr lang="tr-TR" dirty="0" smtClean="0"/>
              <a:t>Üniversitesi Endüstri Mühendisliği </a:t>
            </a:r>
            <a:r>
              <a:rPr lang="tr-TR" dirty="0" smtClean="0"/>
              <a:t>Bölümü (http</a:t>
            </a:r>
            <a:r>
              <a:rPr lang="tr-TR" dirty="0" smtClean="0"/>
              <a:t>://karagoz.ie.boun.edu.tr/moodle </a:t>
            </a:r>
            <a:r>
              <a:rPr lang="tr-TR" dirty="0" smtClean="0"/>
              <a:t>)</a:t>
            </a:r>
          </a:p>
          <a:p>
            <a:pPr lvl="1"/>
            <a:r>
              <a:rPr lang="tr-TR" dirty="0" smtClean="0"/>
              <a:t>İstanbul </a:t>
            </a:r>
            <a:r>
              <a:rPr lang="tr-TR" dirty="0" smtClean="0"/>
              <a:t>Teknik Üniversitesi (http://truva.uzem.itu.edu.tr </a:t>
            </a:r>
            <a:r>
              <a:rPr lang="tr-TR" dirty="0" smtClean="0"/>
              <a:t>)</a:t>
            </a:r>
          </a:p>
          <a:p>
            <a:pPr lvl="1"/>
            <a:r>
              <a:rPr lang="tr-TR" dirty="0" smtClean="0"/>
              <a:t>İzmir </a:t>
            </a:r>
            <a:r>
              <a:rPr lang="tr-TR" dirty="0" smtClean="0"/>
              <a:t>Ekonomi Üniversitesi Yabacı Diller Okulu (http://sac.ieu.edu.tr </a:t>
            </a:r>
            <a:r>
              <a:rPr lang="tr-TR" dirty="0" smtClean="0"/>
              <a:t>)</a:t>
            </a:r>
          </a:p>
          <a:p>
            <a:pPr lvl="1"/>
            <a:r>
              <a:rPr lang="tr-TR" dirty="0" smtClean="0"/>
              <a:t>Kocaeli </a:t>
            </a:r>
            <a:r>
              <a:rPr lang="tr-TR" dirty="0" smtClean="0"/>
              <a:t>Üniversitesi (http://moodle.kou.edu.tr </a:t>
            </a:r>
            <a:r>
              <a:rPr lang="tr-TR" dirty="0" smtClean="0"/>
              <a:t>)</a:t>
            </a:r>
          </a:p>
          <a:p>
            <a:pPr lvl="1"/>
            <a:r>
              <a:rPr lang="tr-TR" dirty="0" smtClean="0"/>
              <a:t>Eskişehir </a:t>
            </a:r>
            <a:r>
              <a:rPr lang="tr-TR" dirty="0" smtClean="0"/>
              <a:t>Osmangazi Üniversitesi</a:t>
            </a:r>
          </a:p>
          <a:p>
            <a:pPr lvl="1"/>
            <a:endParaRPr lang="tr-TR" dirty="0" smtClean="0"/>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Moodle Kurulum</a:t>
            </a:r>
            <a:endParaRPr lang="tr-TR" dirty="0" smtClean="0">
              <a:solidFill>
                <a:schemeClr val="tx1">
                  <a:lumMod val="75000"/>
                  <a:lumOff val="25000"/>
                </a:schemeClr>
              </a:solidFill>
            </a:endParaRPr>
          </a:p>
        </p:txBody>
      </p:sp>
      <p:sp>
        <p:nvSpPr>
          <p:cNvPr id="5" name="Content Placeholder 4"/>
          <p:cNvSpPr>
            <a:spLocks noGrp="1"/>
          </p:cNvSpPr>
          <p:nvPr>
            <p:ph idx="4294967295"/>
          </p:nvPr>
        </p:nvSpPr>
        <p:spPr>
          <a:xfrm>
            <a:off x="179512" y="1200151"/>
            <a:ext cx="8712968" cy="3394472"/>
          </a:xfrm>
        </p:spPr>
        <p:txBody>
          <a:bodyPr>
            <a:normAutofit fontScale="92500" lnSpcReduction="20000"/>
          </a:bodyPr>
          <a:lstStyle/>
          <a:p>
            <a:r>
              <a:rPr lang="tr-TR" dirty="0" smtClean="0"/>
              <a:t>Moodle Kurulum</a:t>
            </a:r>
          </a:p>
          <a:p>
            <a:pPr lvl="1"/>
            <a:r>
              <a:rPr lang="tr-TR" dirty="0" smtClean="0"/>
              <a:t>Dil Seçimi</a:t>
            </a:r>
          </a:p>
          <a:p>
            <a:pPr lvl="1"/>
            <a:r>
              <a:rPr lang="tr-TR" dirty="0" smtClean="0"/>
              <a:t>Sunucu ayarları kontrol edilir</a:t>
            </a:r>
          </a:p>
          <a:p>
            <a:pPr lvl="1"/>
            <a:r>
              <a:rPr lang="tr-TR" dirty="0" smtClean="0"/>
              <a:t>Dizin ayarları, upload İzinleri</a:t>
            </a:r>
          </a:p>
          <a:p>
            <a:pPr lvl="1"/>
            <a:r>
              <a:rPr lang="tr-TR" dirty="0" smtClean="0"/>
              <a:t>Database ayarları</a:t>
            </a:r>
          </a:p>
          <a:p>
            <a:pPr lvl="1"/>
            <a:r>
              <a:rPr lang="tr-TR" dirty="0" smtClean="0"/>
              <a:t>Lisans sözleşmesi</a:t>
            </a:r>
          </a:p>
          <a:p>
            <a:pPr lvl="1"/>
            <a:r>
              <a:rPr lang="tr-TR" dirty="0" smtClean="0"/>
              <a:t>Site atarları</a:t>
            </a:r>
          </a:p>
          <a:p>
            <a:pPr lvl="1"/>
            <a:r>
              <a:rPr lang="tr-TR" dirty="0" smtClean="0"/>
              <a:t>Profil güncelleme</a:t>
            </a:r>
            <a:endParaRPr lang="tr-TR" dirty="0" smtClean="0"/>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Moodle Kullanım</a:t>
            </a:r>
            <a:endParaRPr lang="tr-TR" dirty="0" smtClean="0">
              <a:solidFill>
                <a:schemeClr val="tx1">
                  <a:lumMod val="75000"/>
                  <a:lumOff val="25000"/>
                </a:schemeClr>
              </a:solidFill>
            </a:endParaRPr>
          </a:p>
        </p:txBody>
      </p:sp>
      <p:sp>
        <p:nvSpPr>
          <p:cNvPr id="5" name="Content Placeholder 4"/>
          <p:cNvSpPr>
            <a:spLocks noGrp="1"/>
          </p:cNvSpPr>
          <p:nvPr>
            <p:ph idx="4294967295"/>
          </p:nvPr>
        </p:nvSpPr>
        <p:spPr>
          <a:xfrm>
            <a:off x="107504" y="1059582"/>
            <a:ext cx="8712968" cy="3394472"/>
          </a:xfrm>
        </p:spPr>
        <p:txBody>
          <a:bodyPr>
            <a:normAutofit fontScale="25000" lnSpcReduction="20000"/>
          </a:bodyPr>
          <a:lstStyle/>
          <a:p>
            <a:r>
              <a:rPr lang="tr-TR" sz="5600" dirty="0" smtClean="0"/>
              <a:t>Kullanıcı</a:t>
            </a:r>
          </a:p>
          <a:p>
            <a:r>
              <a:rPr lang="tr-TR" sz="5600" dirty="0" smtClean="0"/>
              <a:t>Ders / Kurs</a:t>
            </a:r>
          </a:p>
          <a:p>
            <a:r>
              <a:rPr lang="tr-TR" sz="5600" dirty="0" smtClean="0"/>
              <a:t>Ödev ekleme</a:t>
            </a:r>
          </a:p>
          <a:p>
            <a:r>
              <a:rPr lang="tr-TR" sz="5600" dirty="0" smtClean="0"/>
              <a:t>Sınav ekleme</a:t>
            </a:r>
          </a:p>
          <a:p>
            <a:r>
              <a:rPr lang="tr-TR" sz="5600" dirty="0" smtClean="0"/>
              <a:t>Anket ekleme</a:t>
            </a:r>
          </a:p>
          <a:p>
            <a:r>
              <a:rPr lang="tr-TR" sz="5600" dirty="0" smtClean="0"/>
              <a:t>Sohbet ekleme</a:t>
            </a:r>
          </a:p>
          <a:p>
            <a:r>
              <a:rPr lang="tr-TR" sz="5600" dirty="0" smtClean="0"/>
              <a:t>Sözlük ekEleme</a:t>
            </a:r>
          </a:p>
          <a:p>
            <a:r>
              <a:rPr lang="tr-TR" sz="5600" dirty="0" smtClean="0"/>
              <a:t>Wiki ekleme</a:t>
            </a:r>
          </a:p>
          <a:p>
            <a:r>
              <a:rPr lang="tr-TR" sz="5600" dirty="0" smtClean="0"/>
              <a:t>Rapor oluşturma</a:t>
            </a:r>
          </a:p>
          <a:p>
            <a:r>
              <a:rPr lang="tr-TR" sz="5600" dirty="0" smtClean="0"/>
              <a:t>Bölge dil zaman ayarları</a:t>
            </a:r>
          </a:p>
          <a:p>
            <a:r>
              <a:rPr lang="tr-TR" sz="5600" dirty="0" smtClean="0"/>
              <a:t>Blog eklemek</a:t>
            </a:r>
          </a:p>
          <a:p>
            <a:r>
              <a:rPr lang="tr-TR" sz="5600" dirty="0" smtClean="0"/>
              <a:t>RSS baglantısı</a:t>
            </a:r>
          </a:p>
          <a:p>
            <a:r>
              <a:rPr lang="tr-TR" sz="5600" dirty="0" smtClean="0"/>
              <a:t>Filitreleme</a:t>
            </a:r>
          </a:p>
          <a:p>
            <a:r>
              <a:rPr lang="tr-TR" sz="5600" dirty="0" smtClean="0"/>
              <a:t>Tema</a:t>
            </a:r>
          </a:p>
          <a:p>
            <a:r>
              <a:rPr lang="tr-TR" sz="5600" dirty="0" smtClean="0"/>
              <a:t>Güvenlik ayarları</a:t>
            </a:r>
          </a:p>
          <a:p>
            <a:r>
              <a:rPr lang="tr-TR" sz="5600" dirty="0" smtClean="0"/>
              <a:t>Sunucu ayarları</a:t>
            </a:r>
          </a:p>
          <a:p>
            <a:r>
              <a:rPr lang="tr-TR" sz="5600" dirty="0" smtClean="0"/>
              <a:t>İstatistik ayarları</a:t>
            </a:r>
          </a:p>
          <a:p>
            <a:r>
              <a:rPr lang="tr-TR" sz="5600" dirty="0" smtClean="0"/>
              <a:t>Bakım modu</a:t>
            </a:r>
          </a:p>
          <a:p>
            <a:endParaRPr lang="tr-TR" dirty="0" smtClean="0"/>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Moodle Kullanım</a:t>
            </a:r>
            <a:endParaRPr lang="tr-TR" dirty="0" smtClean="0">
              <a:solidFill>
                <a:schemeClr val="tx1">
                  <a:lumMod val="75000"/>
                  <a:lumOff val="25000"/>
                </a:schemeClr>
              </a:solidFill>
            </a:endParaRPr>
          </a:p>
        </p:txBody>
      </p:sp>
      <p:sp>
        <p:nvSpPr>
          <p:cNvPr id="5" name="Content Placeholder 4"/>
          <p:cNvSpPr>
            <a:spLocks noGrp="1"/>
          </p:cNvSpPr>
          <p:nvPr>
            <p:ph idx="4294967295"/>
          </p:nvPr>
        </p:nvSpPr>
        <p:spPr>
          <a:xfrm>
            <a:off x="179512" y="1200151"/>
            <a:ext cx="8712968" cy="3394472"/>
          </a:xfrm>
        </p:spPr>
        <p:txBody>
          <a:bodyPr>
            <a:normAutofit/>
          </a:bodyPr>
          <a:lstStyle/>
          <a:p>
            <a:r>
              <a:rPr lang="tr-TR" dirty="0" smtClean="0"/>
              <a:t>Kullanıcılar</a:t>
            </a:r>
          </a:p>
          <a:p>
            <a:pPr lvl="1"/>
            <a:r>
              <a:rPr lang="tr-TR" dirty="0" smtClean="0"/>
              <a:t>Yetki Türleri,</a:t>
            </a:r>
          </a:p>
          <a:p>
            <a:pPr lvl="2"/>
            <a:r>
              <a:rPr lang="tr-TR" dirty="0" smtClean="0"/>
              <a:t>Yönetici</a:t>
            </a:r>
          </a:p>
          <a:p>
            <a:pPr lvl="2"/>
            <a:r>
              <a:rPr lang="tr-TR" dirty="0" smtClean="0"/>
              <a:t>Ders açıcı</a:t>
            </a:r>
          </a:p>
          <a:p>
            <a:pPr lvl="2"/>
            <a:r>
              <a:rPr lang="tr-TR" dirty="0" smtClean="0"/>
              <a:t>Öğrenci</a:t>
            </a:r>
          </a:p>
          <a:p>
            <a:pPr lvl="2"/>
            <a:r>
              <a:rPr lang="tr-TR" dirty="0" smtClean="0"/>
              <a:t>Konuk</a:t>
            </a:r>
          </a:p>
          <a:p>
            <a:pPr lvl="2"/>
            <a:r>
              <a:rPr lang="tr-TR" dirty="0" smtClean="0"/>
              <a:t>Yetkili kullanıcı</a:t>
            </a:r>
            <a:endParaRPr lang="tr-TR" dirty="0" smtClean="0"/>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Moodle Kullanım</a:t>
            </a:r>
            <a:endParaRPr lang="tr-TR" dirty="0" smtClean="0">
              <a:solidFill>
                <a:schemeClr val="tx1">
                  <a:lumMod val="75000"/>
                  <a:lumOff val="25000"/>
                </a:schemeClr>
              </a:solidFill>
            </a:endParaRPr>
          </a:p>
        </p:txBody>
      </p:sp>
      <p:graphicFrame>
        <p:nvGraphicFramePr>
          <p:cNvPr id="6" name="Content Placeholder 5"/>
          <p:cNvGraphicFramePr>
            <a:graphicFrameLocks noGrp="1"/>
          </p:cNvGraphicFramePr>
          <p:nvPr>
            <p:ph idx="4294967295"/>
          </p:nvPr>
        </p:nvGraphicFramePr>
        <p:xfrm>
          <a:off x="179388" y="1200150"/>
          <a:ext cx="8713788" cy="3754120"/>
        </p:xfrm>
        <a:graphic>
          <a:graphicData uri="http://schemas.openxmlformats.org/drawingml/2006/table">
            <a:tbl>
              <a:tblPr firstRow="1" bandRow="1">
                <a:tableStyleId>{5C22544A-7EE6-4342-B048-85BDC9FD1C3A}</a:tableStyleId>
              </a:tblPr>
              <a:tblGrid>
                <a:gridCol w="4356894"/>
                <a:gridCol w="4356894"/>
              </a:tblGrid>
              <a:tr h="370840">
                <a:tc>
                  <a:txBody>
                    <a:bodyPr/>
                    <a:lstStyle/>
                    <a:p>
                      <a:pPr algn="ctr"/>
                      <a:r>
                        <a:rPr lang="tr-TR" sz="1800" b="1" kern="1200" dirty="0" smtClean="0">
                          <a:solidFill>
                            <a:schemeClr val="lt1"/>
                          </a:solidFill>
                          <a:latin typeface="+mn-lt"/>
                          <a:ea typeface="+mn-ea"/>
                          <a:cs typeface="+mn-cs"/>
                        </a:rPr>
                        <a:t>Ders Özellikleri</a:t>
                      </a:r>
                      <a:endParaRPr lang="tr-TR" sz="1800" b="1" kern="1200" dirty="0">
                        <a:solidFill>
                          <a:schemeClr val="lt1"/>
                        </a:solidFill>
                        <a:latin typeface="+mn-lt"/>
                        <a:ea typeface="+mn-ea"/>
                        <a:cs typeface="+mn-cs"/>
                      </a:endParaRPr>
                    </a:p>
                  </a:txBody>
                  <a:tcPr/>
                </a:tc>
                <a:tc>
                  <a:txBody>
                    <a:bodyPr/>
                    <a:lstStyle/>
                    <a:p>
                      <a:pPr algn="ctr"/>
                      <a:r>
                        <a:rPr lang="tr-TR" dirty="0" smtClean="0"/>
                        <a:t>Kurs Biçimi</a:t>
                      </a:r>
                      <a:endParaRPr lang="tr-TR" dirty="0"/>
                    </a:p>
                  </a:txBody>
                  <a:tcPr/>
                </a:tc>
              </a:tr>
              <a:tr h="370840">
                <a:tc>
                  <a:txBody>
                    <a:bodyPr/>
                    <a:lstStyle/>
                    <a:p>
                      <a:pPr lvl="1"/>
                      <a:r>
                        <a:rPr lang="tr-TR" dirty="0" smtClean="0"/>
                        <a:t>Ders ekleme</a:t>
                      </a:r>
                    </a:p>
                    <a:p>
                      <a:pPr lvl="1"/>
                      <a:r>
                        <a:rPr lang="tr-TR" dirty="0" smtClean="0"/>
                        <a:t>Ders kullanıcı tanımlama</a:t>
                      </a:r>
                    </a:p>
                    <a:p>
                      <a:pPr lvl="1"/>
                      <a:r>
                        <a:rPr lang="tr-TR" dirty="0" smtClean="0"/>
                        <a:t>Ders temizleme</a:t>
                      </a:r>
                    </a:p>
                    <a:p>
                      <a:pPr lvl="1"/>
                      <a:r>
                        <a:rPr lang="tr-TR" dirty="0" smtClean="0"/>
                        <a:t>Derse soru ekleme</a:t>
                      </a:r>
                    </a:p>
                    <a:p>
                      <a:pPr lvl="1"/>
                      <a:r>
                        <a:rPr lang="tr-TR" dirty="0" smtClean="0"/>
                        <a:t>Ders giriş çıkş raporları</a:t>
                      </a:r>
                    </a:p>
                    <a:p>
                      <a:pPr lvl="1"/>
                      <a:r>
                        <a:rPr lang="tr-TR" dirty="0" smtClean="0"/>
                        <a:t>Ders ayarlarını değiştirmek</a:t>
                      </a:r>
                    </a:p>
                    <a:p>
                      <a:pPr lvl="1"/>
                      <a:r>
                        <a:rPr lang="tr-TR" dirty="0" smtClean="0"/>
                        <a:t>Kategori</a:t>
                      </a:r>
                    </a:p>
                    <a:p>
                      <a:pPr lvl="1"/>
                      <a:r>
                        <a:rPr lang="tr-TR" dirty="0" smtClean="0"/>
                        <a:t>Dersin adı</a:t>
                      </a:r>
                    </a:p>
                    <a:p>
                      <a:pPr lvl="1"/>
                      <a:r>
                        <a:rPr lang="tr-TR" dirty="0" smtClean="0"/>
                        <a:t>Dersin kısa tanımı</a:t>
                      </a:r>
                    </a:p>
                    <a:p>
                      <a:pPr lvl="1"/>
                      <a:r>
                        <a:rPr lang="tr-TR" dirty="0" smtClean="0"/>
                        <a:t>Ders ID</a:t>
                      </a:r>
                    </a:p>
                    <a:p>
                      <a:pPr lvl="1"/>
                      <a:endParaRPr lang="tr-TR" dirty="0" smtClean="0"/>
                    </a:p>
                    <a:p>
                      <a:endParaRPr lang="tr-TR" dirty="0"/>
                    </a:p>
                  </a:txBody>
                  <a:tcPr/>
                </a:tc>
                <a:tc>
                  <a:txBody>
                    <a:bodyPr/>
                    <a:lstStyle/>
                    <a:p>
                      <a:endParaRPr lang="tr-TR" dirty="0" smtClean="0"/>
                    </a:p>
                    <a:p>
                      <a:r>
                        <a:rPr lang="tr-TR" dirty="0" smtClean="0"/>
                        <a:t>Haftalık biçim</a:t>
                      </a:r>
                    </a:p>
                    <a:p>
                      <a:r>
                        <a:rPr lang="tr-TR" dirty="0" smtClean="0"/>
                        <a:t>Konu</a:t>
                      </a:r>
                      <a:r>
                        <a:rPr lang="tr-TR" baseline="0" dirty="0" smtClean="0"/>
                        <a:t> biçimi</a:t>
                      </a:r>
                    </a:p>
                    <a:p>
                      <a:r>
                        <a:rPr lang="tr-TR" baseline="0" dirty="0" smtClean="0"/>
                        <a:t>Sosyal biçim</a:t>
                      </a:r>
                    </a:p>
                    <a:p>
                      <a:endParaRPr lang="tr-TR" dirty="0"/>
                    </a:p>
                  </a:txBody>
                  <a:tcPr/>
                </a:tc>
              </a:tr>
            </a:tbl>
          </a:graphicData>
        </a:graphic>
      </p:graphicFrame>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Moodle Kullanım</a:t>
            </a:r>
            <a:endParaRPr lang="tr-TR" dirty="0" smtClean="0">
              <a:solidFill>
                <a:schemeClr val="tx1">
                  <a:lumMod val="75000"/>
                  <a:lumOff val="25000"/>
                </a:schemeClr>
              </a:solidFill>
            </a:endParaRPr>
          </a:p>
        </p:txBody>
      </p:sp>
      <p:sp>
        <p:nvSpPr>
          <p:cNvPr id="5" name="Content Placeholder 4"/>
          <p:cNvSpPr>
            <a:spLocks noGrp="1"/>
          </p:cNvSpPr>
          <p:nvPr>
            <p:ph idx="4294967295"/>
          </p:nvPr>
        </p:nvSpPr>
        <p:spPr>
          <a:xfrm>
            <a:off x="179512" y="1200151"/>
            <a:ext cx="8712968" cy="3394472"/>
          </a:xfrm>
        </p:spPr>
        <p:txBody>
          <a:bodyPr>
            <a:normAutofit/>
          </a:bodyPr>
          <a:lstStyle/>
          <a:p>
            <a:r>
              <a:rPr lang="tr-TR" dirty="0" smtClean="0"/>
              <a:t>Üç</a:t>
            </a:r>
            <a:r>
              <a:rPr lang="tr-TR" dirty="0" smtClean="0"/>
              <a:t> örnek ile inceleyelim :</a:t>
            </a:r>
          </a:p>
          <a:p>
            <a:pPr lvl="1"/>
            <a:r>
              <a:rPr lang="tr-TR" dirty="0" smtClean="0"/>
              <a:t>Ödev Ekleme</a:t>
            </a:r>
          </a:p>
          <a:p>
            <a:pPr lvl="1"/>
            <a:r>
              <a:rPr lang="tr-TR" dirty="0" smtClean="0"/>
              <a:t>Sınav Ekleme</a:t>
            </a:r>
          </a:p>
          <a:p>
            <a:pPr lvl="1"/>
            <a:r>
              <a:rPr lang="tr-TR" dirty="0" smtClean="0"/>
              <a:t>Anket Ekleme</a:t>
            </a:r>
            <a:endParaRPr lang="tr-TR" dirty="0" smtClean="0"/>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Moodle Kullanım</a:t>
            </a:r>
            <a:endParaRPr lang="tr-TR" dirty="0" smtClean="0">
              <a:solidFill>
                <a:schemeClr val="tx1">
                  <a:lumMod val="75000"/>
                  <a:lumOff val="25000"/>
                </a:schemeClr>
              </a:solidFill>
            </a:endParaRPr>
          </a:p>
        </p:txBody>
      </p:sp>
      <p:sp>
        <p:nvSpPr>
          <p:cNvPr id="5" name="Content Placeholder 4"/>
          <p:cNvSpPr>
            <a:spLocks noGrp="1"/>
          </p:cNvSpPr>
          <p:nvPr>
            <p:ph idx="4294967295"/>
          </p:nvPr>
        </p:nvSpPr>
        <p:spPr>
          <a:xfrm>
            <a:off x="179512" y="1200150"/>
            <a:ext cx="8712968" cy="3675855"/>
          </a:xfrm>
        </p:spPr>
        <p:txBody>
          <a:bodyPr>
            <a:normAutofit fontScale="25000" lnSpcReduction="20000"/>
          </a:bodyPr>
          <a:lstStyle/>
          <a:p>
            <a:pPr marL="342900" lvl="1" indent="-342900">
              <a:buFont typeface="Arial" pitchFamily="34" charset="0"/>
              <a:buChar char="•"/>
            </a:pPr>
            <a:r>
              <a:rPr lang="tr-TR" sz="5600" dirty="0" smtClean="0"/>
              <a:t>Ödev </a:t>
            </a:r>
            <a:r>
              <a:rPr lang="tr-TR" sz="5600" dirty="0" smtClean="0"/>
              <a:t>Ekleme Özellikleri </a:t>
            </a:r>
            <a:r>
              <a:rPr lang="tr-TR" sz="5600" dirty="0" smtClean="0"/>
              <a:t>:</a:t>
            </a:r>
          </a:p>
          <a:p>
            <a:pPr marL="342900" lvl="1" indent="-342900">
              <a:buFont typeface="Arial" pitchFamily="34" charset="0"/>
              <a:buChar char="•"/>
            </a:pPr>
            <a:endParaRPr lang="tr-TR" sz="4800" dirty="0" smtClean="0"/>
          </a:p>
          <a:p>
            <a:pPr lvl="1"/>
            <a:r>
              <a:rPr lang="tr-TR" sz="4800" b="1" dirty="0" smtClean="0"/>
              <a:t>Ödev Adı: </a:t>
            </a:r>
            <a:r>
              <a:rPr lang="tr-TR" sz="4800" dirty="0" smtClean="0"/>
              <a:t>Ödev verildiği haftada ödevin hangi isimle görünmesi isteniyorsa bu kısıma yazılır. </a:t>
            </a:r>
            <a:endParaRPr lang="tr-TR" sz="4800" dirty="0" smtClean="0"/>
          </a:p>
          <a:p>
            <a:pPr lvl="1"/>
            <a:endParaRPr lang="tr-TR" sz="4800" dirty="0" smtClean="0"/>
          </a:p>
          <a:p>
            <a:pPr lvl="1"/>
            <a:r>
              <a:rPr lang="tr-TR" sz="4800" b="1" dirty="0" smtClean="0"/>
              <a:t>Açıklama</a:t>
            </a:r>
            <a:r>
              <a:rPr lang="tr-TR" sz="4800" b="1" dirty="0" smtClean="0"/>
              <a:t>: </a:t>
            </a:r>
            <a:r>
              <a:rPr lang="tr-TR" sz="4800" dirty="0" smtClean="0"/>
              <a:t>Bu kısımda öğrencilere ödevleri nasıl yapacakları, yaparken nelere dikkat edecekleri konusunda bilgilendirmede bulunulur</a:t>
            </a:r>
            <a:r>
              <a:rPr lang="tr-TR" sz="4800" b="1" dirty="0" smtClean="0"/>
              <a:t>.</a:t>
            </a:r>
            <a:endParaRPr lang="tr-TR" sz="4800" dirty="0" smtClean="0"/>
          </a:p>
          <a:p>
            <a:pPr lvl="1"/>
            <a:r>
              <a:rPr lang="tr-TR" sz="4800" b="1" dirty="0" smtClean="0"/>
              <a:t>Not: </a:t>
            </a:r>
            <a:r>
              <a:rPr lang="tr-TR" sz="4800" dirty="0" smtClean="0"/>
              <a:t>Ödevin not olarak kaç üzerinden değerlendirileceği burada belirtilir. </a:t>
            </a:r>
            <a:endParaRPr lang="tr-TR" sz="4800" dirty="0" smtClean="0"/>
          </a:p>
          <a:p>
            <a:pPr lvl="1"/>
            <a:endParaRPr lang="tr-TR" sz="4800" dirty="0" smtClean="0"/>
          </a:p>
          <a:p>
            <a:pPr lvl="1"/>
            <a:r>
              <a:rPr lang="tr-TR" sz="4800" b="1" dirty="0" smtClean="0"/>
              <a:t>Erişebilme </a:t>
            </a:r>
            <a:r>
              <a:rPr lang="tr-TR" sz="4800" b="1" dirty="0" smtClean="0"/>
              <a:t>Tarihi: </a:t>
            </a:r>
            <a:r>
              <a:rPr lang="tr-TR" sz="4800" dirty="0" smtClean="0"/>
              <a:t>Öğrencinin hangi tarih ve saatten itibaren ödev göndermeye başlayacağı </a:t>
            </a:r>
            <a:r>
              <a:rPr lang="tr-TR" sz="4800" dirty="0" smtClean="0"/>
              <a:t>belirtilir.</a:t>
            </a:r>
          </a:p>
          <a:p>
            <a:pPr lvl="1">
              <a:buNone/>
            </a:pPr>
            <a:r>
              <a:rPr lang="tr-TR" sz="4800" dirty="0" smtClean="0"/>
              <a:t> </a:t>
            </a:r>
            <a:endParaRPr lang="tr-TR" sz="4800" dirty="0" smtClean="0"/>
          </a:p>
          <a:p>
            <a:pPr lvl="1"/>
            <a:r>
              <a:rPr lang="tr-TR" sz="4800" b="1" dirty="0" smtClean="0"/>
              <a:t>Teslim </a:t>
            </a:r>
            <a:r>
              <a:rPr lang="tr-TR" sz="4800" b="1" dirty="0" smtClean="0"/>
              <a:t>Tarihi: </a:t>
            </a:r>
            <a:r>
              <a:rPr lang="tr-TR" sz="4800" dirty="0" smtClean="0"/>
              <a:t>Öğrencinin hangi tarih ve saatten sonra ödev gönderemeyeceği belirtilir. </a:t>
            </a:r>
            <a:endParaRPr lang="tr-TR" sz="4800" dirty="0" smtClean="0"/>
          </a:p>
          <a:p>
            <a:pPr lvl="1"/>
            <a:endParaRPr lang="tr-TR" sz="4800" dirty="0" smtClean="0"/>
          </a:p>
          <a:p>
            <a:pPr lvl="1"/>
            <a:r>
              <a:rPr lang="tr-TR" sz="4800" b="1" dirty="0" smtClean="0"/>
              <a:t>Geç </a:t>
            </a:r>
            <a:r>
              <a:rPr lang="tr-TR" sz="4800" b="1" dirty="0" smtClean="0"/>
              <a:t>Kalan Gönderileri Engelle: </a:t>
            </a:r>
            <a:r>
              <a:rPr lang="tr-TR" sz="4800" dirty="0" smtClean="0"/>
              <a:t>Son teslim tarihini ya da saatini geçiren öğrencilerin sisteme ödev gönderebilmelerinin engellenip </a:t>
            </a:r>
            <a:endParaRPr lang="tr-TR" sz="4800" dirty="0" smtClean="0"/>
          </a:p>
          <a:p>
            <a:pPr lvl="1">
              <a:buNone/>
            </a:pPr>
            <a:r>
              <a:rPr lang="tr-TR" sz="4800" dirty="0" smtClean="0"/>
              <a:t>	</a:t>
            </a:r>
          </a:p>
          <a:p>
            <a:pPr lvl="1"/>
            <a:r>
              <a:rPr lang="tr-TR" sz="4800" b="1" dirty="0" smtClean="0"/>
              <a:t>Tekrar </a:t>
            </a:r>
            <a:r>
              <a:rPr lang="tr-TR" sz="4800" b="1" dirty="0" smtClean="0"/>
              <a:t>Göndermeye İzin Ver: </a:t>
            </a:r>
            <a:r>
              <a:rPr lang="tr-TR" sz="4800" dirty="0" smtClean="0"/>
              <a:t>Bu ödev türünde öğrencinin sadece tek bir dosya yükleme hakkı vardır. Öğrencinin yanlış yükleme yapmış olabilme ihtimaline karşı ödevi tekrar gönderip gönderemeyeceğini belirlemek mümkündür</a:t>
            </a:r>
            <a:r>
              <a:rPr lang="tr-TR" sz="4800" dirty="0" smtClean="0"/>
              <a:t>.</a:t>
            </a:r>
          </a:p>
          <a:p>
            <a:pPr lvl="1">
              <a:buNone/>
            </a:pPr>
            <a:r>
              <a:rPr lang="tr-TR" sz="4800" dirty="0" smtClean="0"/>
              <a:t> </a:t>
            </a:r>
            <a:endParaRPr lang="tr-TR" sz="4800" dirty="0" smtClean="0"/>
          </a:p>
          <a:p>
            <a:pPr lvl="1"/>
            <a:r>
              <a:rPr lang="tr-TR" sz="4800" b="1" dirty="0" smtClean="0"/>
              <a:t>En </a:t>
            </a:r>
            <a:r>
              <a:rPr lang="tr-TR" sz="4800" b="1" dirty="0" smtClean="0"/>
              <a:t>Yüksek Boyut: </a:t>
            </a:r>
            <a:r>
              <a:rPr lang="tr-TR" sz="4800" dirty="0" smtClean="0"/>
              <a:t>Öğrencinin gönderdiği dosyanın büyüklüğüne sınır koymayı sağlar. </a:t>
            </a:r>
          </a:p>
          <a:p>
            <a:pPr lvl="1"/>
            <a:endParaRPr lang="tr-TR" sz="4800" b="1" dirty="0" smtClean="0"/>
          </a:p>
          <a:p>
            <a:pPr marL="742950" lvl="2" indent="-342900"/>
            <a:endParaRPr lang="tr-TR" dirty="0" smtClean="0"/>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395536" y="123478"/>
            <a:ext cx="8229600" cy="857250"/>
          </a:xfrm>
        </p:spPr>
        <p:txBody>
          <a:bodyPr>
            <a:normAutofit/>
          </a:bodyPr>
          <a:lstStyle/>
          <a:p>
            <a:pPr>
              <a:defRPr/>
            </a:pPr>
            <a:r>
              <a:rPr lang="tr-TR" dirty="0" smtClean="0">
                <a:solidFill>
                  <a:schemeClr val="tx1">
                    <a:lumMod val="75000"/>
                    <a:lumOff val="25000"/>
                  </a:schemeClr>
                </a:solidFill>
              </a:rPr>
              <a:t>Moodle Kullanım</a:t>
            </a:r>
            <a:endParaRPr lang="tr-TR" dirty="0" smtClean="0">
              <a:solidFill>
                <a:schemeClr val="tx1">
                  <a:lumMod val="75000"/>
                  <a:lumOff val="25000"/>
                </a:schemeClr>
              </a:solidFill>
            </a:endParaRPr>
          </a:p>
        </p:txBody>
      </p:sp>
      <p:sp>
        <p:nvSpPr>
          <p:cNvPr id="5" name="Content Placeholder 4"/>
          <p:cNvSpPr>
            <a:spLocks noGrp="1"/>
          </p:cNvSpPr>
          <p:nvPr>
            <p:ph idx="4294967295"/>
          </p:nvPr>
        </p:nvSpPr>
        <p:spPr>
          <a:xfrm>
            <a:off x="0" y="1255069"/>
            <a:ext cx="8712968" cy="3888431"/>
          </a:xfrm>
        </p:spPr>
        <p:txBody>
          <a:bodyPr>
            <a:normAutofit fontScale="25000" lnSpcReduction="20000"/>
          </a:bodyPr>
          <a:lstStyle/>
          <a:p>
            <a:pPr marL="342900" lvl="1" indent="-342900">
              <a:buFont typeface="Arial" pitchFamily="34" charset="0"/>
              <a:buChar char="•"/>
            </a:pPr>
            <a:r>
              <a:rPr lang="tr-TR" sz="5600" dirty="0" smtClean="0"/>
              <a:t>Sınav Ekleme Özellikleri </a:t>
            </a:r>
            <a:r>
              <a:rPr lang="tr-TR" sz="5600" dirty="0" smtClean="0"/>
              <a:t>:</a:t>
            </a:r>
          </a:p>
          <a:p>
            <a:pPr marL="342900" lvl="1" indent="-342900">
              <a:buFont typeface="Arial" pitchFamily="34" charset="0"/>
              <a:buChar char="•"/>
            </a:pPr>
            <a:endParaRPr lang="tr-TR" sz="5600" dirty="0" smtClean="0"/>
          </a:p>
          <a:p>
            <a:pPr lvl="1"/>
            <a:r>
              <a:rPr lang="tr-TR" sz="4800" b="1" dirty="0" smtClean="0"/>
              <a:t>Adı</a:t>
            </a:r>
            <a:r>
              <a:rPr lang="tr-TR" sz="4800" b="1" dirty="0" smtClean="0"/>
              <a:t>: </a:t>
            </a:r>
            <a:r>
              <a:rPr lang="tr-TR" sz="4800" dirty="0" smtClean="0"/>
              <a:t>Sınav açıldığı hafta sınavın hangi isimle görünmesi isteniyorsa bu kısma yazılır. Bu kısım doldurulması zorunlu alanlardandır. Eğer doldurmazsa moodle sınavın açılmasına izin vermeyecektir. </a:t>
            </a:r>
          </a:p>
          <a:p>
            <a:pPr lvl="1"/>
            <a:r>
              <a:rPr lang="tr-TR" sz="4800" b="1" dirty="0" smtClean="0"/>
              <a:t>Tanıtım</a:t>
            </a:r>
            <a:r>
              <a:rPr lang="tr-TR" sz="4800" b="1" dirty="0" smtClean="0"/>
              <a:t>: </a:t>
            </a:r>
            <a:r>
              <a:rPr lang="tr-TR" sz="4800" dirty="0" smtClean="0"/>
              <a:t>Bu kısımda öğrenciler sınav hakkında bilgilendirilecektir.</a:t>
            </a:r>
            <a:r>
              <a:rPr lang="tr-TR" sz="4800" b="1" dirty="0" smtClean="0"/>
              <a:t> </a:t>
            </a:r>
            <a:endParaRPr lang="tr-TR" sz="4800" b="1" dirty="0" smtClean="0"/>
          </a:p>
          <a:p>
            <a:pPr lvl="1"/>
            <a:r>
              <a:rPr lang="tr-TR" sz="4800" b="1" dirty="0" smtClean="0"/>
              <a:t>Sınavı </a:t>
            </a:r>
            <a:r>
              <a:rPr lang="tr-TR" sz="4800" b="1" dirty="0" smtClean="0"/>
              <a:t>Başlat: </a:t>
            </a:r>
            <a:r>
              <a:rPr lang="tr-TR" sz="4800" dirty="0" smtClean="0"/>
              <a:t>Öğrencinin hangi tarih ve saatten itibaren sınav uygulamasına katılacağı belirlenir. </a:t>
            </a:r>
          </a:p>
          <a:p>
            <a:pPr lvl="1"/>
            <a:r>
              <a:rPr lang="tr-TR" sz="4800" b="1" dirty="0" smtClean="0"/>
              <a:t>Sınavı </a:t>
            </a:r>
            <a:r>
              <a:rPr lang="tr-TR" sz="4800" b="1" dirty="0" smtClean="0"/>
              <a:t>Bitir: </a:t>
            </a:r>
            <a:r>
              <a:rPr lang="tr-TR" sz="4800" dirty="0" smtClean="0"/>
              <a:t>Öğrencinin hangi tarih ve saatten sonra sınav uygulamasına katılamayacağı belirlenir. </a:t>
            </a:r>
          </a:p>
          <a:p>
            <a:pPr lvl="1"/>
            <a:r>
              <a:rPr lang="tr-TR" sz="4800" b="1" dirty="0" smtClean="0"/>
              <a:t>Max </a:t>
            </a:r>
            <a:r>
              <a:rPr lang="tr-TR" sz="4800" b="1" dirty="0" smtClean="0"/>
              <a:t>Soru Sayısı: </a:t>
            </a:r>
            <a:r>
              <a:rPr lang="tr-TR" sz="4800" dirty="0" smtClean="0"/>
              <a:t>Her sayfada en fazla kaç tane soru olacağını belirlenebilmektedir. </a:t>
            </a:r>
          </a:p>
          <a:p>
            <a:pPr lvl="1"/>
            <a:r>
              <a:rPr lang="tr-TR" sz="4800" b="1" dirty="0" smtClean="0"/>
              <a:t>Soruları </a:t>
            </a:r>
            <a:r>
              <a:rPr lang="tr-TR" sz="4800" b="1" dirty="0" smtClean="0"/>
              <a:t>Karıştır: </a:t>
            </a:r>
            <a:r>
              <a:rPr lang="tr-TR" sz="4800" dirty="0" smtClean="0"/>
              <a:t>Sınav sırasında her öğrenciye soruların aynı sırada gelip gelmeyeceği belirlenir. Sınav başladığında her öğrenciye random soru gönderilebilmektedir. </a:t>
            </a:r>
          </a:p>
          <a:p>
            <a:pPr lvl="1"/>
            <a:r>
              <a:rPr lang="tr-TR" sz="4800" b="1" dirty="0" smtClean="0"/>
              <a:t>Soruları </a:t>
            </a:r>
            <a:r>
              <a:rPr lang="tr-TR" sz="4800" b="1" dirty="0" smtClean="0"/>
              <a:t>İçinde Karıştır: </a:t>
            </a:r>
            <a:r>
              <a:rPr lang="tr-TR" sz="4800" dirty="0" smtClean="0"/>
              <a:t>Sınav sırasında soruların şıklarının farklı öğrencilere aynı sıra ile gelip gelmeyeceği belirlenir. Sınav başladığında aynı sorunun şıkları random olarak karıştırılarak öğrenciye gönderilebilmektedir. </a:t>
            </a:r>
          </a:p>
          <a:p>
            <a:pPr lvl="1"/>
            <a:r>
              <a:rPr lang="tr-TR" sz="4800" b="1" dirty="0" smtClean="0"/>
              <a:t>Tekrar </a:t>
            </a:r>
            <a:r>
              <a:rPr lang="tr-TR" sz="4800" b="1" dirty="0" smtClean="0"/>
              <a:t>Uygulama İzni</a:t>
            </a:r>
            <a:r>
              <a:rPr lang="tr-TR" sz="4800" dirty="0" smtClean="0"/>
              <a:t>: Öğrencilerin sınava kaç kere katılabileceği belirlenir. Öğrencinin sınava yalnız bir kere katılması sağlanabileceği gibi farklı zamanlarda yeniden katılmasına da imkan verilebilir. </a:t>
            </a:r>
          </a:p>
          <a:p>
            <a:pPr lvl="1"/>
            <a:r>
              <a:rPr lang="tr-TR" sz="4800" b="1" dirty="0" smtClean="0"/>
              <a:t>Kaldığı </a:t>
            </a:r>
            <a:r>
              <a:rPr lang="tr-TR" sz="4800" b="1" dirty="0" smtClean="0"/>
              <a:t>Yerden Devam Edebilme: </a:t>
            </a:r>
            <a:r>
              <a:rPr lang="tr-TR" sz="4800" dirty="0" smtClean="0"/>
              <a:t>Sınavın çok uzun olması vb. sebeplerden dolayı öğrenci sınavı tek oturumda bitiremeyebilir</a:t>
            </a:r>
            <a:r>
              <a:rPr lang="tr-TR" sz="4800" dirty="0" smtClean="0"/>
              <a:t>.</a:t>
            </a:r>
            <a:endParaRPr lang="tr-TR" sz="4800" dirty="0" smtClean="0"/>
          </a:p>
          <a:p>
            <a:pPr lvl="1"/>
            <a:r>
              <a:rPr lang="tr-TR" sz="4800" b="1" dirty="0" smtClean="0"/>
              <a:t>Sonuç </a:t>
            </a:r>
            <a:r>
              <a:rPr lang="tr-TR" sz="4800" b="1" dirty="0" smtClean="0"/>
              <a:t>Geri Bildirimi</a:t>
            </a:r>
            <a:r>
              <a:rPr lang="tr-TR" sz="4800" dirty="0" smtClean="0"/>
              <a:t>: Bu alanda öğrenciye bildirilecek geridönütler ve öğrencinin doğru cevaba yakın cevaplarına verilecek notlar belirlenir. Bu alan açıldığında beş adet bölüm bulunmaktadır. “üç geri bildirim alanı daha ekle” butonu kullanılarak ihtiyaç olduğu kadar geridönüt alanı eklenebilir. </a:t>
            </a:r>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Moodle Kullanım</a:t>
            </a:r>
            <a:endParaRPr lang="tr-TR" dirty="0" smtClean="0">
              <a:solidFill>
                <a:schemeClr val="tx1">
                  <a:lumMod val="75000"/>
                  <a:lumOff val="25000"/>
                </a:schemeClr>
              </a:solidFill>
            </a:endParaRPr>
          </a:p>
        </p:txBody>
      </p:sp>
      <p:sp>
        <p:nvSpPr>
          <p:cNvPr id="5" name="Content Placeholder 4"/>
          <p:cNvSpPr>
            <a:spLocks noGrp="1"/>
          </p:cNvSpPr>
          <p:nvPr>
            <p:ph idx="4294967295"/>
          </p:nvPr>
        </p:nvSpPr>
        <p:spPr>
          <a:xfrm>
            <a:off x="179512" y="1200150"/>
            <a:ext cx="8712968" cy="3675855"/>
          </a:xfrm>
        </p:spPr>
        <p:txBody>
          <a:bodyPr>
            <a:normAutofit fontScale="32500" lnSpcReduction="20000"/>
          </a:bodyPr>
          <a:lstStyle/>
          <a:p>
            <a:pPr marL="342900" lvl="1" indent="-342900">
              <a:buFont typeface="Arial" pitchFamily="34" charset="0"/>
              <a:buChar char="•"/>
            </a:pPr>
            <a:r>
              <a:rPr lang="tr-TR" sz="4300" dirty="0" smtClean="0"/>
              <a:t>Anket Ekleme Özellikleri </a:t>
            </a:r>
            <a:r>
              <a:rPr lang="tr-TR" sz="4300" dirty="0" smtClean="0"/>
              <a:t>:</a:t>
            </a:r>
            <a:endParaRPr lang="tr-TR" sz="4300" dirty="0" smtClean="0"/>
          </a:p>
          <a:p>
            <a:endParaRPr lang="tr-TR" dirty="0" smtClean="0"/>
          </a:p>
          <a:p>
            <a:pPr lvl="1"/>
            <a:r>
              <a:rPr lang="tr-TR" sz="3700" b="1" dirty="0" smtClean="0"/>
              <a:t>Anket Adı: </a:t>
            </a:r>
            <a:r>
              <a:rPr lang="tr-TR" sz="3700" dirty="0" smtClean="0"/>
              <a:t>Anket açıldığı hafta anketin hangi isimle görünmesini isteniyorsa bu kısma yazılır. Bu kısım doldurulması zorunlu alanlardandır. Eğer doldurulmazsa moodle anketi açmaya izin vermeyecektir. </a:t>
            </a:r>
          </a:p>
          <a:p>
            <a:pPr lvl="1"/>
            <a:r>
              <a:rPr lang="tr-TR" sz="3700" b="1" dirty="0" smtClean="0"/>
              <a:t>Açıklama</a:t>
            </a:r>
            <a:r>
              <a:rPr lang="tr-TR" sz="3700" b="1" dirty="0" smtClean="0"/>
              <a:t>: </a:t>
            </a:r>
            <a:r>
              <a:rPr lang="tr-TR" sz="3700" dirty="0" smtClean="0"/>
              <a:t>Bu kısıma öğrencilere anketi nasıl dolduracaklarınıa, doldururken nelere dikkat edeceklerine dair bilgiler eklenir. </a:t>
            </a:r>
          </a:p>
          <a:p>
            <a:pPr lvl="1"/>
            <a:r>
              <a:rPr lang="tr-TR" sz="3700" b="1" dirty="0" smtClean="0"/>
              <a:t>Seçenekler :</a:t>
            </a:r>
            <a:r>
              <a:rPr lang="tr-TR" sz="3700" dirty="0" smtClean="0"/>
              <a:t>1</a:t>
            </a:r>
            <a:r>
              <a:rPr lang="tr-TR" sz="3700" dirty="0" smtClean="0"/>
              <a:t>, 2, 3, 4, 5: Bu kısım anketteki cevapların belirlendiği alandır.</a:t>
            </a:r>
            <a:r>
              <a:rPr lang="tr-TR" sz="3700" b="1" dirty="0" smtClean="0"/>
              <a:t> </a:t>
            </a:r>
          </a:p>
          <a:p>
            <a:pPr lvl="1"/>
            <a:r>
              <a:rPr lang="tr-TR" sz="3700" b="1" dirty="0" smtClean="0"/>
              <a:t>Başlangıç</a:t>
            </a:r>
            <a:r>
              <a:rPr lang="tr-TR" sz="3700" b="1" dirty="0" smtClean="0"/>
              <a:t>: </a:t>
            </a:r>
            <a:r>
              <a:rPr lang="tr-TR" sz="3700" dirty="0" smtClean="0"/>
              <a:t>Öğrencinin hangi tarih ve saatten itibaren anketi doldurmaya başlayacağı belirlenir. </a:t>
            </a:r>
          </a:p>
          <a:p>
            <a:pPr lvl="1"/>
            <a:r>
              <a:rPr lang="tr-TR" sz="3700" b="1" dirty="0" smtClean="0"/>
              <a:t>Bitiş</a:t>
            </a:r>
            <a:r>
              <a:rPr lang="tr-TR" sz="3700" b="1" dirty="0" smtClean="0"/>
              <a:t>: </a:t>
            </a:r>
            <a:r>
              <a:rPr lang="tr-TR" sz="3700" dirty="0" smtClean="0"/>
              <a:t>Öğrencinin hangi tarih ve saatten sonra anketi dolduramayacağı belirlenir. </a:t>
            </a:r>
          </a:p>
          <a:p>
            <a:pPr lvl="1"/>
            <a:r>
              <a:rPr lang="tr-TR" sz="3700" b="1" dirty="0" smtClean="0"/>
              <a:t>Görünüm </a:t>
            </a:r>
            <a:r>
              <a:rPr lang="tr-TR" sz="3700" b="1" dirty="0" smtClean="0"/>
              <a:t>Modu</a:t>
            </a:r>
            <a:r>
              <a:rPr lang="tr-TR" sz="3700" dirty="0" smtClean="0"/>
              <a:t>: Öğrencinin anketi nasıl göreceği bu kısımdan belirlenir. Yatay ve dikey olmak üzere iki seçenek bulunmaktadır. </a:t>
            </a:r>
          </a:p>
          <a:p>
            <a:pPr lvl="1"/>
            <a:r>
              <a:rPr lang="tr-TR" sz="3700" b="1" dirty="0" smtClean="0"/>
              <a:t>Sonuçları </a:t>
            </a:r>
            <a:r>
              <a:rPr lang="tr-TR" sz="3700" b="1" dirty="0" smtClean="0"/>
              <a:t>Yayınla: </a:t>
            </a:r>
            <a:r>
              <a:rPr lang="tr-TR" sz="3700" dirty="0" smtClean="0"/>
              <a:t>Sonuçların öğrencilere ne zaman gösterileceği belirlenir. </a:t>
            </a:r>
          </a:p>
          <a:p>
            <a:pPr lvl="2"/>
            <a:r>
              <a:rPr lang="tr-TR" sz="3700" dirty="0" smtClean="0"/>
              <a:t>1. Yanıtladıktan sonra </a:t>
            </a:r>
          </a:p>
          <a:p>
            <a:pPr lvl="2"/>
            <a:r>
              <a:rPr lang="tr-TR" sz="3700" dirty="0" smtClean="0"/>
              <a:t>2. Anket kapandıktan sonra </a:t>
            </a:r>
          </a:p>
          <a:p>
            <a:pPr lvl="2"/>
            <a:r>
              <a:rPr lang="tr-TR" sz="3700" dirty="0" smtClean="0"/>
              <a:t>3. Her zaman göster </a:t>
            </a:r>
          </a:p>
          <a:p>
            <a:r>
              <a:rPr lang="tr-TR" sz="3700" dirty="0" smtClean="0"/>
              <a:t>olmak üzere üç tane seçenek bulunmaktadır. </a:t>
            </a:r>
          </a:p>
          <a:p>
            <a:pPr lvl="1"/>
            <a:r>
              <a:rPr lang="tr-TR" sz="3700" b="1" dirty="0" smtClean="0"/>
              <a:t>Tekrar </a:t>
            </a:r>
            <a:r>
              <a:rPr lang="tr-TR" sz="3700" b="1" dirty="0" smtClean="0"/>
              <a:t>Yanıtlama İzni: </a:t>
            </a:r>
            <a:r>
              <a:rPr lang="tr-TR" sz="3700" dirty="0" smtClean="0"/>
              <a:t>Öğrencilerin aynı ankete kaç kere katılabileceği buradan belirlenir. </a:t>
            </a:r>
            <a:endParaRPr lang="tr-TR" sz="3700" dirty="0" smtClean="0"/>
          </a:p>
          <a:p>
            <a:pPr lvl="1"/>
            <a:r>
              <a:rPr lang="tr-TR" sz="3700" dirty="0" smtClean="0"/>
              <a:t>Eğer </a:t>
            </a:r>
            <a:r>
              <a:rPr lang="tr-TR" sz="3700" dirty="0" smtClean="0"/>
              <a:t>Evet seçeneği seçilirse öğrenciye anketi birden çok doldurma hakkı verilmiş olur. Eğer Hayır seçeneğini seçilirse öğrenci anketi sadece bir defa doldurabilir. </a:t>
            </a:r>
            <a:endParaRPr lang="tr-TR" sz="3700" dirty="0" smtClean="0"/>
          </a:p>
          <a:p>
            <a:pPr lvl="1">
              <a:buNone/>
            </a:pPr>
            <a:endParaRPr lang="tr-TR" sz="3700" dirty="0" smtClean="0"/>
          </a:p>
          <a:p>
            <a:pPr lvl="1">
              <a:buNone/>
            </a:pPr>
            <a:r>
              <a:rPr lang="tr-TR" sz="3700" b="1" dirty="0" smtClean="0"/>
              <a:t>NOT:</a:t>
            </a:r>
            <a:r>
              <a:rPr lang="tr-TR" sz="3700" dirty="0" smtClean="0"/>
              <a:t> Anket Form olarakta eklenebilmekte.</a:t>
            </a:r>
            <a:endParaRPr lang="tr-TR" sz="3700" dirty="0" smtClean="0"/>
          </a:p>
          <a:p>
            <a:pPr lvl="1"/>
            <a:endParaRPr lang="tr-TR" sz="4800" b="1" dirty="0" smtClean="0"/>
          </a:p>
          <a:p>
            <a:pPr marL="742950" lvl="2" indent="-342900"/>
            <a:endParaRPr lang="tr-TR" dirty="0" smtClean="0"/>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Moodle Neler Yapılabilir?</a:t>
            </a:r>
            <a:endParaRPr lang="tr-TR" dirty="0" smtClean="0">
              <a:solidFill>
                <a:schemeClr val="tx1">
                  <a:lumMod val="75000"/>
                  <a:lumOff val="25000"/>
                </a:schemeClr>
              </a:solidFill>
            </a:endParaRPr>
          </a:p>
        </p:txBody>
      </p:sp>
      <p:sp>
        <p:nvSpPr>
          <p:cNvPr id="5" name="Content Placeholder 4"/>
          <p:cNvSpPr>
            <a:spLocks noGrp="1"/>
          </p:cNvSpPr>
          <p:nvPr>
            <p:ph idx="4294967295"/>
          </p:nvPr>
        </p:nvSpPr>
        <p:spPr>
          <a:xfrm>
            <a:off x="179512" y="1200151"/>
            <a:ext cx="8712968" cy="3394472"/>
          </a:xfrm>
        </p:spPr>
        <p:txBody>
          <a:bodyPr>
            <a:normAutofit/>
          </a:bodyPr>
          <a:lstStyle/>
          <a:p>
            <a:r>
              <a:rPr lang="tr-TR" dirty="0" smtClean="0"/>
              <a:t>Moodle Kullanım Alanları:</a:t>
            </a:r>
          </a:p>
          <a:p>
            <a:pPr lvl="1"/>
            <a:r>
              <a:rPr lang="tr-TR" dirty="0" smtClean="0"/>
              <a:t>Üniversiteler</a:t>
            </a:r>
          </a:p>
          <a:p>
            <a:pPr lvl="1"/>
            <a:r>
              <a:rPr lang="tr-TR" dirty="0" smtClean="0"/>
              <a:t>Dershaneler (ALES, Bilişim Eğitimi) </a:t>
            </a:r>
          </a:p>
          <a:p>
            <a:pPr lvl="1"/>
            <a:r>
              <a:rPr lang="tr-TR" dirty="0" smtClean="0"/>
              <a:t>Özel okullar</a:t>
            </a:r>
          </a:p>
          <a:p>
            <a:pPr lvl="1"/>
            <a:r>
              <a:rPr lang="tr-TR" dirty="0" smtClean="0"/>
              <a:t>Etüt Merkezleri v.b.</a:t>
            </a:r>
            <a:endParaRPr lang="tr-TR" dirty="0" smtClean="0"/>
          </a:p>
          <a:p>
            <a:pPr lvl="1"/>
            <a:endParaRPr lang="tr-TR" dirty="0" smtClean="0"/>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lstStyle/>
          <a:p>
            <a:r>
              <a:rPr lang="tr-TR" dirty="0" smtClean="0"/>
              <a:t>Konular</a:t>
            </a:r>
            <a:endParaRPr lang="fr-CA" dirty="0"/>
          </a:p>
        </p:txBody>
      </p:sp>
      <p:sp>
        <p:nvSpPr>
          <p:cNvPr id="5" name="Content Placeholder 4"/>
          <p:cNvSpPr>
            <a:spLocks noGrp="1"/>
          </p:cNvSpPr>
          <p:nvPr>
            <p:ph idx="4294967295"/>
          </p:nvPr>
        </p:nvSpPr>
        <p:spPr>
          <a:xfrm>
            <a:off x="457200" y="1200151"/>
            <a:ext cx="8229600" cy="3394472"/>
          </a:xfrm>
        </p:spPr>
        <p:txBody>
          <a:bodyPr>
            <a:normAutofit fontScale="85000" lnSpcReduction="20000"/>
          </a:bodyPr>
          <a:lstStyle/>
          <a:p>
            <a:pPr>
              <a:defRPr/>
            </a:pPr>
            <a:r>
              <a:rPr lang="tr-TR" dirty="0" smtClean="0">
                <a:solidFill>
                  <a:schemeClr val="tx1">
                    <a:lumMod val="75000"/>
                    <a:lumOff val="25000"/>
                  </a:schemeClr>
                </a:solidFill>
              </a:rPr>
              <a:t>Giriş</a:t>
            </a:r>
          </a:p>
          <a:p>
            <a:pPr>
              <a:defRPr/>
            </a:pPr>
            <a:r>
              <a:rPr lang="tr-TR" dirty="0" smtClean="0">
                <a:solidFill>
                  <a:schemeClr val="tx1">
                    <a:lumMod val="75000"/>
                    <a:lumOff val="25000"/>
                  </a:schemeClr>
                </a:solidFill>
              </a:rPr>
              <a:t>Uzaktan Eğitim</a:t>
            </a:r>
          </a:p>
          <a:p>
            <a:pPr>
              <a:defRPr/>
            </a:pPr>
            <a:r>
              <a:rPr lang="tr-TR" dirty="0" smtClean="0">
                <a:solidFill>
                  <a:schemeClr val="tx1">
                    <a:lumMod val="75000"/>
                    <a:lumOff val="25000"/>
                  </a:schemeClr>
                </a:solidFill>
              </a:rPr>
              <a:t>ÖYS(Öğrenme Yönetim Sistemi) Nedir?</a:t>
            </a:r>
          </a:p>
          <a:p>
            <a:pPr>
              <a:defRPr/>
            </a:pPr>
            <a:r>
              <a:rPr lang="tr-TR" dirty="0" smtClean="0">
                <a:solidFill>
                  <a:schemeClr val="tx1">
                    <a:lumMod val="75000"/>
                    <a:lumOff val="25000"/>
                  </a:schemeClr>
                </a:solidFill>
              </a:rPr>
              <a:t>Moodle Nedir?</a:t>
            </a:r>
          </a:p>
          <a:p>
            <a:pPr>
              <a:defRPr/>
            </a:pPr>
            <a:r>
              <a:rPr lang="tr-TR" dirty="0" smtClean="0">
                <a:solidFill>
                  <a:schemeClr val="tx1">
                    <a:lumMod val="75000"/>
                    <a:lumOff val="25000"/>
                  </a:schemeClr>
                </a:solidFill>
              </a:rPr>
              <a:t>Moodle Genel Özellikleri</a:t>
            </a:r>
          </a:p>
          <a:p>
            <a:pPr>
              <a:defRPr/>
            </a:pPr>
            <a:r>
              <a:rPr lang="tr-TR" dirty="0" smtClean="0">
                <a:solidFill>
                  <a:schemeClr val="tx1">
                    <a:lumMod val="75000"/>
                    <a:lumOff val="25000"/>
                  </a:schemeClr>
                </a:solidFill>
              </a:rPr>
              <a:t>Moodle Neler Yapılabilir</a:t>
            </a:r>
            <a:r>
              <a:rPr lang="tr-TR" dirty="0" smtClean="0">
                <a:solidFill>
                  <a:schemeClr val="tx1">
                    <a:lumMod val="75000"/>
                    <a:lumOff val="25000"/>
                  </a:schemeClr>
                </a:solidFill>
              </a:rPr>
              <a:t>?</a:t>
            </a:r>
          </a:p>
          <a:p>
            <a:pPr>
              <a:defRPr/>
            </a:pPr>
            <a:r>
              <a:rPr lang="tr-TR" dirty="0" smtClean="0">
                <a:solidFill>
                  <a:schemeClr val="tx1">
                    <a:lumMod val="75000"/>
                    <a:lumOff val="25000"/>
                  </a:schemeClr>
                </a:solidFill>
              </a:rPr>
              <a:t>Moodle Addons Nedir?</a:t>
            </a:r>
            <a:endParaRPr lang="tr-TR" dirty="0" smtClean="0">
              <a:solidFill>
                <a:schemeClr val="tx1">
                  <a:lumMod val="75000"/>
                  <a:lumOff val="25000"/>
                </a:schemeClr>
              </a:solidFill>
            </a:endParaRPr>
          </a:p>
          <a:p>
            <a:pPr>
              <a:defRPr/>
            </a:pPr>
            <a:r>
              <a:rPr lang="tr-TR" dirty="0" smtClean="0">
                <a:solidFill>
                  <a:schemeClr val="tx1">
                    <a:lumMod val="75000"/>
                    <a:lumOff val="25000"/>
                  </a:schemeClr>
                </a:solidFill>
              </a:rPr>
              <a:t>Sonuç Değerlendirme</a:t>
            </a:r>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Moodle Neler Yapılabilir?</a:t>
            </a:r>
            <a:endParaRPr lang="tr-TR" dirty="0" smtClean="0">
              <a:solidFill>
                <a:schemeClr val="tx1">
                  <a:lumMod val="75000"/>
                  <a:lumOff val="25000"/>
                </a:schemeClr>
              </a:solidFill>
            </a:endParaRPr>
          </a:p>
        </p:txBody>
      </p:sp>
      <p:sp>
        <p:nvSpPr>
          <p:cNvPr id="5" name="Content Placeholder 4"/>
          <p:cNvSpPr>
            <a:spLocks noGrp="1"/>
          </p:cNvSpPr>
          <p:nvPr>
            <p:ph idx="4294967295"/>
          </p:nvPr>
        </p:nvSpPr>
        <p:spPr>
          <a:xfrm>
            <a:off x="179512" y="1200151"/>
            <a:ext cx="8712968" cy="3394472"/>
          </a:xfrm>
        </p:spPr>
        <p:txBody>
          <a:bodyPr>
            <a:normAutofit fontScale="70000" lnSpcReduction="20000"/>
          </a:bodyPr>
          <a:lstStyle/>
          <a:p>
            <a:r>
              <a:rPr lang="en-US" dirty="0" err="1" smtClean="0"/>
              <a:t>Temel</a:t>
            </a:r>
            <a:r>
              <a:rPr lang="en-US" dirty="0" smtClean="0"/>
              <a:t> </a:t>
            </a:r>
            <a:r>
              <a:rPr lang="en-US" dirty="0" err="1" smtClean="0"/>
              <a:t>Bilgisayar</a:t>
            </a:r>
            <a:r>
              <a:rPr lang="en-US" dirty="0" smtClean="0"/>
              <a:t> </a:t>
            </a:r>
            <a:r>
              <a:rPr lang="en-US" dirty="0" err="1" smtClean="0"/>
              <a:t>Teknolojileri</a:t>
            </a:r>
            <a:r>
              <a:rPr lang="en-US" dirty="0" smtClean="0"/>
              <a:t> </a:t>
            </a:r>
            <a:r>
              <a:rPr lang="en-US" dirty="0" err="1" smtClean="0"/>
              <a:t>Kullanımı</a:t>
            </a:r>
            <a:endParaRPr lang="tr-TR" dirty="0" smtClean="0"/>
          </a:p>
          <a:p>
            <a:r>
              <a:rPr lang="en-US" dirty="0" err="1" smtClean="0"/>
              <a:t>Nesneye</a:t>
            </a:r>
            <a:r>
              <a:rPr lang="en-US" dirty="0" smtClean="0"/>
              <a:t> </a:t>
            </a:r>
            <a:r>
              <a:rPr lang="en-US" dirty="0" err="1" smtClean="0"/>
              <a:t>Yönelimli</a:t>
            </a:r>
            <a:r>
              <a:rPr lang="en-US" dirty="0" smtClean="0"/>
              <a:t> </a:t>
            </a:r>
            <a:r>
              <a:rPr lang="en-US" dirty="0" err="1" smtClean="0"/>
              <a:t>Programlamaya</a:t>
            </a:r>
            <a:r>
              <a:rPr lang="en-US" dirty="0" smtClean="0"/>
              <a:t> </a:t>
            </a:r>
            <a:r>
              <a:rPr lang="en-US" dirty="0" err="1" smtClean="0"/>
              <a:t>Giriş</a:t>
            </a:r>
            <a:endParaRPr lang="tr-TR" dirty="0" smtClean="0"/>
          </a:p>
          <a:p>
            <a:r>
              <a:rPr lang="en-US" dirty="0" err="1" smtClean="0"/>
              <a:t>Bilgisayar</a:t>
            </a:r>
            <a:r>
              <a:rPr lang="en-US" dirty="0" smtClean="0"/>
              <a:t> </a:t>
            </a:r>
            <a:r>
              <a:rPr lang="en-US" dirty="0" err="1" smtClean="0"/>
              <a:t>Programlama</a:t>
            </a:r>
            <a:r>
              <a:rPr lang="en-US" dirty="0" smtClean="0"/>
              <a:t> </a:t>
            </a:r>
            <a:r>
              <a:rPr lang="en-US" dirty="0" err="1" smtClean="0"/>
              <a:t>Dili</a:t>
            </a:r>
            <a:r>
              <a:rPr lang="en-US" dirty="0" smtClean="0"/>
              <a:t> I-II</a:t>
            </a:r>
            <a:endParaRPr lang="tr-TR" dirty="0" smtClean="0"/>
          </a:p>
          <a:p>
            <a:r>
              <a:rPr lang="en-US" dirty="0" err="1" smtClean="0"/>
              <a:t>Çoklu</a:t>
            </a:r>
            <a:r>
              <a:rPr lang="en-US" dirty="0" smtClean="0"/>
              <a:t> </a:t>
            </a:r>
            <a:r>
              <a:rPr lang="en-US" dirty="0" err="1" smtClean="0"/>
              <a:t>Ortam</a:t>
            </a:r>
            <a:r>
              <a:rPr lang="en-US" dirty="0" smtClean="0"/>
              <a:t> </a:t>
            </a:r>
            <a:r>
              <a:rPr lang="en-US" dirty="0" err="1" smtClean="0"/>
              <a:t>Uygulamaları</a:t>
            </a:r>
            <a:endParaRPr lang="tr-TR" dirty="0" smtClean="0"/>
          </a:p>
          <a:p>
            <a:r>
              <a:rPr lang="en-US" dirty="0" err="1" smtClean="0"/>
              <a:t>İşletim</a:t>
            </a:r>
            <a:r>
              <a:rPr lang="en-US" dirty="0" smtClean="0"/>
              <a:t> </a:t>
            </a:r>
            <a:r>
              <a:rPr lang="en-US" dirty="0" err="1" smtClean="0"/>
              <a:t>sistemleri</a:t>
            </a:r>
            <a:endParaRPr lang="tr-TR" dirty="0" smtClean="0"/>
          </a:p>
          <a:p>
            <a:r>
              <a:rPr lang="en-US" dirty="0" err="1" smtClean="0"/>
              <a:t>Veritabanı</a:t>
            </a:r>
            <a:r>
              <a:rPr lang="en-US" dirty="0" smtClean="0"/>
              <a:t> </a:t>
            </a:r>
            <a:r>
              <a:rPr lang="en-US" dirty="0" err="1" smtClean="0"/>
              <a:t>Yönetim</a:t>
            </a:r>
            <a:r>
              <a:rPr lang="en-US" dirty="0" smtClean="0"/>
              <a:t> </a:t>
            </a:r>
            <a:r>
              <a:rPr lang="en-US" dirty="0" err="1" smtClean="0"/>
              <a:t>Sistemleri</a:t>
            </a:r>
            <a:endParaRPr lang="tr-TR" dirty="0" smtClean="0"/>
          </a:p>
          <a:p>
            <a:r>
              <a:rPr lang="en-US" dirty="0" err="1" smtClean="0"/>
              <a:t>Mikrobilgisayar</a:t>
            </a:r>
            <a:r>
              <a:rPr lang="en-US" dirty="0" smtClean="0"/>
              <a:t> </a:t>
            </a:r>
            <a:r>
              <a:rPr lang="en-US" dirty="0" err="1" smtClean="0"/>
              <a:t>Mimarisi</a:t>
            </a:r>
            <a:endParaRPr lang="tr-TR" dirty="0" smtClean="0"/>
          </a:p>
          <a:p>
            <a:r>
              <a:rPr lang="en-US" dirty="0" err="1" smtClean="0"/>
              <a:t>Kontrol</a:t>
            </a:r>
            <a:r>
              <a:rPr lang="en-US" dirty="0" smtClean="0"/>
              <a:t> </a:t>
            </a:r>
            <a:r>
              <a:rPr lang="en-US" dirty="0" err="1" smtClean="0"/>
              <a:t>Sistemleri</a:t>
            </a:r>
            <a:r>
              <a:rPr lang="en-US" dirty="0" smtClean="0"/>
              <a:t> I-II</a:t>
            </a:r>
            <a:endParaRPr lang="tr-TR" dirty="0" smtClean="0"/>
          </a:p>
          <a:p>
            <a:r>
              <a:rPr lang="en-US" dirty="0" smtClean="0"/>
              <a:t>Web </a:t>
            </a:r>
            <a:r>
              <a:rPr lang="en-US" dirty="0" err="1" smtClean="0"/>
              <a:t>Tasarım</a:t>
            </a:r>
            <a:endParaRPr lang="tr-TR" dirty="0" smtClean="0"/>
          </a:p>
          <a:p>
            <a:r>
              <a:rPr lang="en-US" dirty="0" smtClean="0"/>
              <a:t>Web </a:t>
            </a:r>
            <a:r>
              <a:rPr lang="en-US" dirty="0" err="1" smtClean="0"/>
              <a:t>programlama</a:t>
            </a:r>
            <a:endParaRPr lang="tr-TR" dirty="0" smtClean="0"/>
          </a:p>
          <a:p>
            <a:pPr lvl="1"/>
            <a:endParaRPr lang="tr-TR" dirty="0" smtClean="0"/>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Moodle Addons</a:t>
            </a:r>
            <a:endParaRPr lang="tr-TR" dirty="0" smtClean="0">
              <a:solidFill>
                <a:schemeClr val="tx1">
                  <a:lumMod val="75000"/>
                  <a:lumOff val="25000"/>
                </a:schemeClr>
              </a:solidFill>
            </a:endParaRPr>
          </a:p>
        </p:txBody>
      </p:sp>
      <p:sp>
        <p:nvSpPr>
          <p:cNvPr id="5" name="Content Placeholder 4"/>
          <p:cNvSpPr>
            <a:spLocks noGrp="1"/>
          </p:cNvSpPr>
          <p:nvPr>
            <p:ph idx="4294967295"/>
          </p:nvPr>
        </p:nvSpPr>
        <p:spPr>
          <a:xfrm>
            <a:off x="179512" y="1200151"/>
            <a:ext cx="8712968" cy="3394472"/>
          </a:xfrm>
        </p:spPr>
        <p:txBody>
          <a:bodyPr>
            <a:normAutofit/>
          </a:bodyPr>
          <a:lstStyle/>
          <a:p>
            <a:r>
              <a:rPr lang="tr-TR" sz="2400" dirty="0" smtClean="0"/>
              <a:t>Bazı addons:</a:t>
            </a:r>
          </a:p>
          <a:p>
            <a:pPr lvl="1"/>
            <a:r>
              <a:rPr lang="tr-TR" sz="1700" b="1" dirty="0" smtClean="0"/>
              <a:t>AD-hoc database queries :</a:t>
            </a:r>
            <a:r>
              <a:rPr lang="tr-TR" sz="1700" dirty="0" smtClean="0"/>
              <a:t> Detaylı rapor almayo sağlar.</a:t>
            </a:r>
          </a:p>
          <a:p>
            <a:pPr lvl="1"/>
            <a:endParaRPr lang="tr-TR" sz="1700" dirty="0" smtClean="0"/>
          </a:p>
          <a:p>
            <a:pPr lvl="1"/>
            <a:r>
              <a:rPr lang="tr-TR" sz="1700" b="1" dirty="0" smtClean="0"/>
              <a:t>Scratch </a:t>
            </a:r>
            <a:r>
              <a:rPr lang="tr-TR" sz="1700" b="1" dirty="0" smtClean="0"/>
              <a:t>embed : </a:t>
            </a:r>
            <a:r>
              <a:rPr lang="tr-TR" sz="1700" dirty="0" smtClean="0"/>
              <a:t>Filitreleme sistemine entegre edilerek bazı formatlardaki hazır filitrelemeleri sisteminize otomatik olarak yüklemeyi sağlamakta.</a:t>
            </a:r>
          </a:p>
          <a:p>
            <a:pPr lvl="1"/>
            <a:endParaRPr lang="tr-TR" sz="1700" dirty="0" smtClean="0"/>
          </a:p>
          <a:p>
            <a:pPr lvl="1"/>
            <a:r>
              <a:rPr lang="tr-TR" sz="1700" b="1" dirty="0" smtClean="0"/>
              <a:t>SimpleSpeak </a:t>
            </a:r>
            <a:r>
              <a:rPr lang="tr-TR" sz="1700" b="1" dirty="0" smtClean="0"/>
              <a:t>text-to-speech : </a:t>
            </a:r>
            <a:r>
              <a:rPr lang="tr-TR" sz="1700" dirty="0" smtClean="0"/>
              <a:t>Tanımlanan kelime ile belirtilen kelimeyi değiştiren bir eklentidir. Küçük çocukların dili doğru kullanması hedeflenerek hazırlanmıştır.</a:t>
            </a:r>
          </a:p>
          <a:p>
            <a:pPr lvl="1">
              <a:buNone/>
            </a:pPr>
            <a:r>
              <a:rPr lang="tr-TR" sz="1700" dirty="0" smtClean="0"/>
              <a:t>     Örneğin : nbr yazıldığında naber veya nasılsın gibi altarnetifleri ile </a:t>
            </a:r>
          </a:p>
          <a:p>
            <a:pPr lvl="1">
              <a:buNone/>
            </a:pPr>
            <a:r>
              <a:rPr lang="tr-TR" sz="1700" dirty="0" smtClean="0"/>
              <a:t> </a:t>
            </a:r>
            <a:r>
              <a:rPr lang="tr-TR" sz="1700" dirty="0" smtClean="0"/>
              <a:t>     değiştirmeyi saglayan eklentidir.</a:t>
            </a:r>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Moodle Neden Kullanılmalı</a:t>
            </a:r>
            <a:endParaRPr lang="tr-TR" dirty="0" smtClean="0">
              <a:solidFill>
                <a:schemeClr val="tx1">
                  <a:lumMod val="75000"/>
                  <a:lumOff val="25000"/>
                </a:schemeClr>
              </a:solidFill>
            </a:endParaRPr>
          </a:p>
        </p:txBody>
      </p:sp>
      <p:graphicFrame>
        <p:nvGraphicFramePr>
          <p:cNvPr id="6" name="Content Placeholder 5"/>
          <p:cNvGraphicFramePr>
            <a:graphicFrameLocks noGrp="1"/>
          </p:cNvGraphicFramePr>
          <p:nvPr>
            <p:ph idx="4294967295"/>
          </p:nvPr>
        </p:nvGraphicFramePr>
        <p:xfrm>
          <a:off x="179388" y="1200150"/>
          <a:ext cx="8713788" cy="2931160"/>
        </p:xfrm>
        <a:graphic>
          <a:graphicData uri="http://schemas.openxmlformats.org/drawingml/2006/table">
            <a:tbl>
              <a:tblPr firstRow="1" bandRow="1">
                <a:tableStyleId>{5C22544A-7EE6-4342-B048-85BDC9FD1C3A}</a:tableStyleId>
              </a:tblPr>
              <a:tblGrid>
                <a:gridCol w="4356894"/>
                <a:gridCol w="4356894"/>
              </a:tblGrid>
              <a:tr h="370840">
                <a:tc>
                  <a:txBody>
                    <a:bodyPr/>
                    <a:lstStyle/>
                    <a:p>
                      <a:pPr algn="ctr"/>
                      <a:r>
                        <a:rPr lang="tr-TR" dirty="0" smtClean="0"/>
                        <a:t>Moodle ON</a:t>
                      </a:r>
                      <a:endParaRPr lang="tr-TR" dirty="0"/>
                    </a:p>
                  </a:txBody>
                  <a:tcPr/>
                </a:tc>
                <a:tc>
                  <a:txBody>
                    <a:bodyPr/>
                    <a:lstStyle/>
                    <a:p>
                      <a:pPr algn="ctr"/>
                      <a:r>
                        <a:rPr lang="tr-TR" dirty="0" smtClean="0"/>
                        <a:t>Moodle OFF</a:t>
                      </a:r>
                      <a:endParaRPr lang="tr-TR" dirty="0"/>
                    </a:p>
                  </a:txBody>
                  <a:tcPr/>
                </a:tc>
              </a:tr>
              <a:tr h="370840">
                <a:tc>
                  <a:txBody>
                    <a:bodyPr/>
                    <a:lstStyle/>
                    <a:p>
                      <a:pPr>
                        <a:spcBef>
                          <a:spcPct val="0"/>
                        </a:spcBef>
                        <a:buFontTx/>
                        <a:buChar char="-"/>
                      </a:pPr>
                      <a:r>
                        <a:rPr lang="tr-TR" dirty="0" smtClean="0"/>
                        <a:t>  Sorular Moodle üzerinden verilir.</a:t>
                      </a:r>
                    </a:p>
                    <a:p>
                      <a:pPr>
                        <a:spcBef>
                          <a:spcPct val="0"/>
                        </a:spcBef>
                        <a:buFontTx/>
                        <a:buChar char="-"/>
                      </a:pPr>
                      <a:endParaRPr lang="tr-TR" dirty="0" smtClean="0"/>
                    </a:p>
                    <a:p>
                      <a:pPr>
                        <a:spcBef>
                          <a:spcPct val="0"/>
                        </a:spcBef>
                        <a:buFontTx/>
                        <a:buChar char="-"/>
                      </a:pPr>
                      <a:r>
                        <a:rPr lang="tr-TR" dirty="0" smtClean="0"/>
                        <a:t>  Sonuçlar Moodle yardımıyla alınır.</a:t>
                      </a:r>
                    </a:p>
                    <a:p>
                      <a:pPr>
                        <a:spcBef>
                          <a:spcPct val="0"/>
                        </a:spcBef>
                        <a:buFontTx/>
                        <a:buChar char="-"/>
                      </a:pPr>
                      <a:endParaRPr lang="tr-TR" dirty="0" smtClean="0"/>
                    </a:p>
                    <a:p>
                      <a:pPr>
                        <a:spcBef>
                          <a:spcPct val="0"/>
                        </a:spcBef>
                        <a:buFontTx/>
                        <a:buChar char="-"/>
                      </a:pPr>
                      <a:r>
                        <a:rPr lang="tr-TR" dirty="0" smtClean="0"/>
                        <a:t>  Geç kalan ödevler rahatlıkla tespit edilir.</a:t>
                      </a:r>
                    </a:p>
                    <a:p>
                      <a:pPr>
                        <a:spcBef>
                          <a:spcPct val="0"/>
                        </a:spcBef>
                        <a:buFontTx/>
                        <a:buChar char="-"/>
                      </a:pPr>
                      <a:endParaRPr lang="tr-TR" dirty="0" smtClean="0"/>
                    </a:p>
                    <a:p>
                      <a:pPr>
                        <a:spcBef>
                          <a:spcPct val="0"/>
                        </a:spcBef>
                        <a:buFontTx/>
                        <a:buChar char="-"/>
                      </a:pPr>
                      <a:r>
                        <a:rPr lang="tr-TR" dirty="0" smtClean="0"/>
                        <a:t>  Sonuçlar değerlendirilip öğrencilere geri bildirim ve notlar rahatlıkla bildirilebilir.</a:t>
                      </a:r>
                    </a:p>
                    <a:p>
                      <a:endParaRPr lang="tr-TR" dirty="0"/>
                    </a:p>
                  </a:txBody>
                  <a:tcPr/>
                </a:tc>
                <a:tc>
                  <a:txBody>
                    <a:bodyPr/>
                    <a:lstStyle/>
                    <a:p>
                      <a:pPr>
                        <a:buFontTx/>
                        <a:buChar char="-"/>
                      </a:pPr>
                      <a:r>
                        <a:rPr lang="tr-TR" dirty="0" smtClean="0"/>
                        <a:t> Sözle veya deney föyü ile sorular sorulur.</a:t>
                      </a:r>
                    </a:p>
                    <a:p>
                      <a:pPr>
                        <a:buFontTx/>
                        <a:buChar char="-"/>
                      </a:pPr>
                      <a:endParaRPr lang="tr-TR" dirty="0" smtClean="0"/>
                    </a:p>
                    <a:p>
                      <a:pPr>
                        <a:buFontTx/>
                        <a:buChar char="-"/>
                      </a:pPr>
                      <a:r>
                        <a:rPr lang="tr-TR" baseline="0" dirty="0" smtClean="0"/>
                        <a:t>  </a:t>
                      </a:r>
                      <a:r>
                        <a:rPr lang="tr-TR" dirty="0" smtClean="0"/>
                        <a:t>Sonuçlar veya çalışmalar deney föyü veya kağıda yazılı olarak toplanmaktadır.</a:t>
                      </a:r>
                    </a:p>
                    <a:p>
                      <a:pPr>
                        <a:buFontTx/>
                        <a:buChar char="-"/>
                      </a:pPr>
                      <a:endParaRPr lang="tr-TR" dirty="0" smtClean="0"/>
                    </a:p>
                    <a:p>
                      <a:pPr>
                        <a:buFontTx/>
                        <a:buChar char="-"/>
                      </a:pPr>
                      <a:r>
                        <a:rPr lang="tr-TR" dirty="0" smtClean="0"/>
                        <a:t>Değerlendirilip sonuçlar duyurulur.</a:t>
                      </a:r>
                    </a:p>
                    <a:p>
                      <a:pPr>
                        <a:buFontTx/>
                        <a:buChar char="-"/>
                      </a:pPr>
                      <a:endParaRPr lang="tr-TR" dirty="0" smtClean="0"/>
                    </a:p>
                    <a:p>
                      <a:pPr>
                        <a:buFontTx/>
                        <a:buChar char="-"/>
                      </a:pPr>
                      <a:r>
                        <a:rPr lang="tr-TR" dirty="0" smtClean="0"/>
                        <a:t>Zamanında teslim edilmemişleri tespit etmek, duyurmak zordur.</a:t>
                      </a:r>
                      <a:endParaRPr lang="tr-TR" dirty="0"/>
                    </a:p>
                  </a:txBody>
                  <a:tcPr/>
                </a:tc>
              </a:tr>
            </a:tbl>
          </a:graphicData>
        </a:graphic>
      </p:graphicFrame>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Sonuç Değerlendirme</a:t>
            </a:r>
            <a:endParaRPr lang="tr-TR" dirty="0" smtClean="0">
              <a:solidFill>
                <a:schemeClr val="tx1">
                  <a:lumMod val="75000"/>
                  <a:lumOff val="25000"/>
                </a:schemeClr>
              </a:solidFill>
            </a:endParaRPr>
          </a:p>
        </p:txBody>
      </p:sp>
      <p:graphicFrame>
        <p:nvGraphicFramePr>
          <p:cNvPr id="6" name="Content Placeholder 5"/>
          <p:cNvGraphicFramePr>
            <a:graphicFrameLocks noGrp="1"/>
          </p:cNvGraphicFramePr>
          <p:nvPr>
            <p:ph idx="4294967295"/>
          </p:nvPr>
        </p:nvGraphicFramePr>
        <p:xfrm>
          <a:off x="179388" y="1200150"/>
          <a:ext cx="8713788" cy="2656840"/>
        </p:xfrm>
        <a:graphic>
          <a:graphicData uri="http://schemas.openxmlformats.org/drawingml/2006/table">
            <a:tbl>
              <a:tblPr firstRow="1" bandRow="1">
                <a:tableStyleId>{5C22544A-7EE6-4342-B048-85BDC9FD1C3A}</a:tableStyleId>
              </a:tblPr>
              <a:tblGrid>
                <a:gridCol w="4356894"/>
                <a:gridCol w="4356894"/>
              </a:tblGrid>
              <a:tr h="370840">
                <a:tc>
                  <a:txBody>
                    <a:bodyPr/>
                    <a:lstStyle/>
                    <a:p>
                      <a:pPr algn="ctr"/>
                      <a:r>
                        <a:rPr lang="tr-TR" dirty="0" smtClean="0"/>
                        <a:t>Artıları</a:t>
                      </a:r>
                      <a:endParaRPr lang="tr-TR" dirty="0"/>
                    </a:p>
                  </a:txBody>
                  <a:tcPr/>
                </a:tc>
                <a:tc>
                  <a:txBody>
                    <a:bodyPr/>
                    <a:lstStyle/>
                    <a:p>
                      <a:pPr algn="ctr"/>
                      <a:r>
                        <a:rPr lang="tr-TR" dirty="0" smtClean="0"/>
                        <a:t>Eksileri</a:t>
                      </a:r>
                      <a:endParaRPr lang="tr-TR" dirty="0"/>
                    </a:p>
                  </a:txBody>
                  <a:tcPr/>
                </a:tc>
              </a:tr>
              <a:tr h="370840">
                <a:tc>
                  <a:txBody>
                    <a:bodyPr/>
                    <a:lstStyle/>
                    <a:p>
                      <a:pPr algn="l"/>
                      <a:r>
                        <a:rPr lang="tr-TR" dirty="0" smtClean="0"/>
                        <a:t>-</a:t>
                      </a:r>
                      <a:r>
                        <a:rPr lang="tr-TR" baseline="0" dirty="0" smtClean="0"/>
                        <a:t>  </a:t>
                      </a:r>
                      <a:r>
                        <a:rPr lang="tr-TR" dirty="0" smtClean="0"/>
                        <a:t>Çok fazla geliştiricisi</a:t>
                      </a:r>
                      <a:r>
                        <a:rPr lang="tr-TR" baseline="0" dirty="0" smtClean="0"/>
                        <a:t> var</a:t>
                      </a:r>
                    </a:p>
                    <a:p>
                      <a:pPr algn="l">
                        <a:buFontTx/>
                        <a:buChar char="-"/>
                      </a:pPr>
                      <a:r>
                        <a:rPr lang="tr-TR" baseline="0" dirty="0" smtClean="0"/>
                        <a:t>  Çok kısa sürede çok fazla kişi tarafında test </a:t>
                      </a:r>
                    </a:p>
                    <a:p>
                      <a:pPr algn="l">
                        <a:buFontTx/>
                        <a:buNone/>
                      </a:pPr>
                      <a:r>
                        <a:rPr lang="tr-TR" baseline="0" dirty="0" smtClean="0"/>
                        <a:t>   edilebiliryor.</a:t>
                      </a:r>
                    </a:p>
                    <a:p>
                      <a:pPr algn="l">
                        <a:buFontTx/>
                        <a:buChar char="-"/>
                      </a:pPr>
                      <a:r>
                        <a:rPr lang="tr-TR" baseline="0" dirty="0" smtClean="0"/>
                        <a:t>  Tema, eklenti v.b. Konuda çok fazla    </a:t>
                      </a:r>
                    </a:p>
                    <a:p>
                      <a:pPr algn="l">
                        <a:buFontTx/>
                        <a:buNone/>
                      </a:pPr>
                      <a:r>
                        <a:rPr lang="tr-TR" baseline="0" dirty="0" smtClean="0"/>
                        <a:t>   alternatifler söz konusu.</a:t>
                      </a:r>
                    </a:p>
                    <a:p>
                      <a:pPr algn="l">
                        <a:buFontTx/>
                        <a:buChar char="-"/>
                      </a:pPr>
                      <a:r>
                        <a:rPr lang="tr-TR" baseline="0" dirty="0" smtClean="0"/>
                        <a:t>  Ücretsiz</a:t>
                      </a:r>
                    </a:p>
                    <a:p>
                      <a:pPr algn="l">
                        <a:buFontTx/>
                        <a:buChar char="-"/>
                      </a:pPr>
                      <a:r>
                        <a:rPr lang="tr-TR" dirty="0" smtClean="0"/>
                        <a:t>  Kullanmakta olduğu alt yapı lisans ücreti  </a:t>
                      </a:r>
                    </a:p>
                    <a:p>
                      <a:pPr algn="l">
                        <a:buFontTx/>
                        <a:buNone/>
                      </a:pPr>
                      <a:r>
                        <a:rPr lang="tr-TR" baseline="0" dirty="0" smtClean="0"/>
                        <a:t> </a:t>
                      </a:r>
                      <a:r>
                        <a:rPr lang="tr-TR" dirty="0" smtClean="0"/>
                        <a:t>  gerektirmiyor.</a:t>
                      </a:r>
                      <a:endParaRPr lang="tr-TR" dirty="0"/>
                    </a:p>
                  </a:txBody>
                  <a:tcPr/>
                </a:tc>
                <a:tc>
                  <a:txBody>
                    <a:bodyPr/>
                    <a:lstStyle/>
                    <a:p>
                      <a:pPr algn="l">
                        <a:buFontTx/>
                        <a:buChar char="-"/>
                      </a:pPr>
                      <a:r>
                        <a:rPr lang="tr-TR" dirty="0" smtClean="0"/>
                        <a:t>Problem</a:t>
                      </a:r>
                      <a:r>
                        <a:rPr lang="tr-TR" baseline="0" dirty="0" smtClean="0"/>
                        <a:t> durumunda direk bir  </a:t>
                      </a:r>
                    </a:p>
                    <a:p>
                      <a:pPr algn="l">
                        <a:buFontTx/>
                        <a:buNone/>
                      </a:pPr>
                      <a:r>
                        <a:rPr lang="tr-TR" baseline="0" dirty="0" smtClean="0"/>
                        <a:t>  muhatabınızın olmaması.</a:t>
                      </a:r>
                    </a:p>
                    <a:p>
                      <a:pPr algn="l">
                        <a:buFontTx/>
                        <a:buChar char="-"/>
                      </a:pPr>
                      <a:r>
                        <a:rPr lang="tr-TR" baseline="0" dirty="0" smtClean="0"/>
                        <a:t>  Çok fazla teknik türkçe kaynak olmayışı</a:t>
                      </a:r>
                    </a:p>
                    <a:p>
                      <a:pPr algn="l">
                        <a:buFontTx/>
                        <a:buChar char="-"/>
                      </a:pPr>
                      <a:r>
                        <a:rPr lang="tr-TR" baseline="0" dirty="0" smtClean="0"/>
                        <a:t>  Öğrenci yönetimi eksiklikleri(diğer yapılara</a:t>
                      </a:r>
                    </a:p>
                    <a:p>
                      <a:pPr algn="l">
                        <a:buFontTx/>
                        <a:buNone/>
                      </a:pPr>
                      <a:r>
                        <a:rPr lang="tr-TR" baseline="0" dirty="0" smtClean="0"/>
                        <a:t>    göre)</a:t>
                      </a:r>
                      <a:endParaRPr lang="tr-TR" dirty="0"/>
                    </a:p>
                  </a:txBody>
                  <a:tcPr/>
                </a:tc>
              </a:tr>
            </a:tbl>
          </a:graphicData>
        </a:graphic>
      </p:graphicFrame>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The End</a:t>
            </a:r>
            <a:endParaRPr lang="tr-TR" dirty="0" smtClean="0">
              <a:solidFill>
                <a:schemeClr val="tx1">
                  <a:lumMod val="75000"/>
                  <a:lumOff val="25000"/>
                </a:schemeClr>
              </a:solidFill>
            </a:endParaRPr>
          </a:p>
        </p:txBody>
      </p:sp>
      <p:sp>
        <p:nvSpPr>
          <p:cNvPr id="5" name="Content Placeholder 4"/>
          <p:cNvSpPr>
            <a:spLocks noGrp="1"/>
          </p:cNvSpPr>
          <p:nvPr>
            <p:ph idx="4294967295"/>
          </p:nvPr>
        </p:nvSpPr>
        <p:spPr>
          <a:xfrm>
            <a:off x="179512" y="1200151"/>
            <a:ext cx="8712968" cy="3394472"/>
          </a:xfrm>
        </p:spPr>
        <p:txBody>
          <a:bodyPr>
            <a:normAutofit/>
          </a:bodyPr>
          <a:lstStyle/>
          <a:p>
            <a:r>
              <a:rPr lang="tr-TR" sz="2400" dirty="0" smtClean="0"/>
              <a:t>Kaynaklar : </a:t>
            </a:r>
          </a:p>
          <a:p>
            <a:pPr lvl="1"/>
            <a:r>
              <a:rPr lang="tr-TR" sz="1600" dirty="0" smtClean="0"/>
              <a:t>Moodle.org</a:t>
            </a:r>
          </a:p>
          <a:p>
            <a:pPr lvl="1"/>
            <a:r>
              <a:rPr lang="tr-TR" sz="1600" dirty="0" smtClean="0"/>
              <a:t>Gazi Üniversitesi</a:t>
            </a:r>
          </a:p>
          <a:p>
            <a:pPr lvl="1"/>
            <a:r>
              <a:rPr lang="tr-TR" sz="1600" dirty="0" smtClean="0"/>
              <a:t>Başkent Üniversitesi</a:t>
            </a:r>
          </a:p>
          <a:p>
            <a:pPr lvl="1"/>
            <a:r>
              <a:rPr lang="tr-TR" sz="1600" dirty="0" smtClean="0"/>
              <a:t>Hacettepe Üniversitesi</a:t>
            </a:r>
          </a:p>
          <a:p>
            <a:pPr lvl="1"/>
            <a:r>
              <a:rPr lang="tr-TR" sz="1600" dirty="0" smtClean="0"/>
              <a:t>Silde Share</a:t>
            </a:r>
          </a:p>
          <a:p>
            <a:pPr lvl="1"/>
            <a:endParaRPr lang="tr-TR" sz="1600" dirty="0" smtClean="0"/>
          </a:p>
          <a:p>
            <a:pPr lvl="1"/>
            <a:endParaRPr lang="tr-TR" sz="2000" dirty="0" smtClean="0"/>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lstStyle/>
          <a:p>
            <a:r>
              <a:rPr lang="tr-TR" dirty="0" smtClean="0"/>
              <a:t>Giriş</a:t>
            </a:r>
            <a:endParaRPr lang="fr-CA" dirty="0"/>
          </a:p>
        </p:txBody>
      </p:sp>
      <p:sp>
        <p:nvSpPr>
          <p:cNvPr id="5" name="Content Placeholder 4"/>
          <p:cNvSpPr>
            <a:spLocks noGrp="1"/>
          </p:cNvSpPr>
          <p:nvPr>
            <p:ph idx="4294967295"/>
          </p:nvPr>
        </p:nvSpPr>
        <p:spPr>
          <a:xfrm>
            <a:off x="457200" y="1200151"/>
            <a:ext cx="8229600" cy="3394472"/>
          </a:xfrm>
        </p:spPr>
        <p:txBody>
          <a:bodyPr>
            <a:normAutofit/>
          </a:bodyPr>
          <a:lstStyle/>
          <a:p>
            <a:r>
              <a:rPr lang="tr-TR" dirty="0" smtClean="0"/>
              <a:t>Bu sunumda </a:t>
            </a:r>
            <a:r>
              <a:rPr lang="tr-TR" dirty="0" smtClean="0"/>
              <a:t>sizlere </a:t>
            </a:r>
            <a:r>
              <a:rPr lang="tr-TR" dirty="0" smtClean="0"/>
              <a:t>uzaktan </a:t>
            </a:r>
            <a:r>
              <a:rPr lang="tr-TR" dirty="0" smtClean="0"/>
              <a:t>eğitim </a:t>
            </a:r>
            <a:r>
              <a:rPr lang="tr-TR" dirty="0" smtClean="0"/>
              <a:t>nedir, ÖYS nedir gibi </a:t>
            </a:r>
            <a:r>
              <a:rPr lang="tr-TR" dirty="0" smtClean="0"/>
              <a:t>temel konulara </a:t>
            </a:r>
            <a:r>
              <a:rPr lang="tr-TR" dirty="0" smtClean="0"/>
              <a:t>kısa kısa cevaplar vererek asıl konumuz olan PHP/MySQL tabanlı moodle </a:t>
            </a:r>
            <a:r>
              <a:rPr lang="tr-TR" dirty="0" smtClean="0"/>
              <a:t>yazılımını anlatacağım.</a:t>
            </a:r>
            <a:endParaRPr lang="fr-CA" dirty="0" smtClean="0"/>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lstStyle/>
          <a:p>
            <a:r>
              <a:rPr lang="tr-TR" dirty="0" smtClean="0"/>
              <a:t>Uzaktan Eğitim</a:t>
            </a:r>
            <a:endParaRPr lang="fr-CA" dirty="0"/>
          </a:p>
        </p:txBody>
      </p:sp>
      <p:sp>
        <p:nvSpPr>
          <p:cNvPr id="5" name="Content Placeholder 4"/>
          <p:cNvSpPr>
            <a:spLocks noGrp="1"/>
          </p:cNvSpPr>
          <p:nvPr>
            <p:ph idx="4294967295"/>
          </p:nvPr>
        </p:nvSpPr>
        <p:spPr>
          <a:xfrm>
            <a:off x="457200" y="1200151"/>
            <a:ext cx="8229600" cy="3394472"/>
          </a:xfrm>
        </p:spPr>
        <p:txBody>
          <a:bodyPr>
            <a:normAutofit lnSpcReduction="10000"/>
          </a:bodyPr>
          <a:lstStyle/>
          <a:p>
            <a:r>
              <a:rPr lang="tr-TR" dirty="0" smtClean="0"/>
              <a:t>Uzaktan Eğitim (ing: Distance Learning) öğrenci ve öğretmenin eğitime değişik mekanda katılmasıdır. </a:t>
            </a:r>
          </a:p>
          <a:p>
            <a:r>
              <a:rPr lang="tr-TR" dirty="0" smtClean="0"/>
              <a:t>Eğer eğitmen ve öğrenci aynı anda etkileşime girerlerse buna </a:t>
            </a:r>
            <a:r>
              <a:rPr lang="tr-TR" dirty="0" smtClean="0">
                <a:hlinkClick r:id="rId2"/>
              </a:rPr>
              <a:t>senkron uzaktan eğitim</a:t>
            </a:r>
            <a:r>
              <a:rPr lang="tr-TR" dirty="0" smtClean="0"/>
              <a:t> zaman gecikmeli olarak etkileşime girerlerse buna </a:t>
            </a:r>
            <a:r>
              <a:rPr lang="tr-TR" dirty="0" smtClean="0">
                <a:hlinkClick r:id="rId3"/>
              </a:rPr>
              <a:t>asenkron uzaktan eğitim</a:t>
            </a:r>
            <a:r>
              <a:rPr lang="tr-TR" dirty="0" smtClean="0"/>
              <a:t> denir.</a:t>
            </a:r>
            <a:endParaRPr lang="fr-CA" dirty="0" smtClean="0"/>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fontScale="90000"/>
          </a:bodyPr>
          <a:lstStyle/>
          <a:p>
            <a:pPr>
              <a:defRPr/>
            </a:pPr>
            <a:r>
              <a:rPr lang="tr-TR" dirty="0" smtClean="0">
                <a:solidFill>
                  <a:schemeClr val="tx1">
                    <a:lumMod val="75000"/>
                    <a:lumOff val="25000"/>
                  </a:schemeClr>
                </a:solidFill>
              </a:rPr>
              <a:t>ÖYS(Öğrenme Yönetim Sistemi) Nedir?</a:t>
            </a:r>
            <a:endParaRPr lang="tr-TR" dirty="0" smtClean="0">
              <a:solidFill>
                <a:schemeClr val="tx1">
                  <a:lumMod val="75000"/>
                  <a:lumOff val="25000"/>
                </a:schemeClr>
              </a:solidFill>
            </a:endParaRPr>
          </a:p>
        </p:txBody>
      </p:sp>
      <p:sp>
        <p:nvSpPr>
          <p:cNvPr id="5" name="Content Placeholder 4"/>
          <p:cNvSpPr>
            <a:spLocks noGrp="1"/>
          </p:cNvSpPr>
          <p:nvPr>
            <p:ph idx="4294967295"/>
          </p:nvPr>
        </p:nvSpPr>
        <p:spPr>
          <a:xfrm>
            <a:off x="457200" y="1200151"/>
            <a:ext cx="8229600" cy="3394472"/>
          </a:xfrm>
        </p:spPr>
        <p:txBody>
          <a:bodyPr>
            <a:normAutofit/>
          </a:bodyPr>
          <a:lstStyle/>
          <a:p>
            <a:r>
              <a:rPr lang="tr-TR" dirty="0" smtClean="0"/>
              <a:t>Tipik olarak değerlendirme, iletişim, içerik gönderme, öğrenci işlerini toplama, öğrenci </a:t>
            </a:r>
            <a:r>
              <a:rPr lang="tr-TR" dirty="0" smtClean="0"/>
              <a:t>grupları yönetimi</a:t>
            </a:r>
            <a:r>
              <a:rPr lang="tr-TR" dirty="0" smtClean="0"/>
              <a:t>, anketler, izleme araçları, wiki, blog, chat, forum yani internet üzerinden yapılabilecek </a:t>
            </a:r>
            <a:r>
              <a:rPr lang="tr-TR" dirty="0" smtClean="0"/>
              <a:t>her şeyi </a:t>
            </a:r>
            <a:r>
              <a:rPr lang="tr-TR" dirty="0" smtClean="0"/>
              <a:t>sağlayan araçlardan oluşur.</a:t>
            </a:r>
          </a:p>
          <a:p>
            <a:endParaRPr lang="fr-CA" dirty="0" smtClean="0"/>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Öğrenme </a:t>
            </a:r>
            <a:r>
              <a:rPr lang="tr-TR" dirty="0" smtClean="0">
                <a:solidFill>
                  <a:schemeClr val="tx1">
                    <a:lumMod val="75000"/>
                    <a:lumOff val="25000"/>
                  </a:schemeClr>
                </a:solidFill>
              </a:rPr>
              <a:t>Yönetim Sistemi</a:t>
            </a:r>
          </a:p>
        </p:txBody>
      </p:sp>
      <p:graphicFrame>
        <p:nvGraphicFramePr>
          <p:cNvPr id="6" name="Content Placeholder 5"/>
          <p:cNvGraphicFramePr>
            <a:graphicFrameLocks noGrp="1"/>
          </p:cNvGraphicFramePr>
          <p:nvPr>
            <p:ph idx="4294967295"/>
          </p:nvPr>
        </p:nvGraphicFramePr>
        <p:xfrm>
          <a:off x="457200" y="1200150"/>
          <a:ext cx="8229600" cy="3531840"/>
        </p:xfrm>
        <a:graphic>
          <a:graphicData uri="http://schemas.openxmlformats.org/drawingml/2006/table">
            <a:tbl>
              <a:tblPr firstRow="1" bandRow="1">
                <a:tableStyleId>{5C22544A-7EE6-4342-B048-85BDC9FD1C3A}</a:tableStyleId>
              </a:tblPr>
              <a:tblGrid>
                <a:gridCol w="4114800"/>
                <a:gridCol w="4114800"/>
              </a:tblGrid>
              <a:tr h="3531840">
                <a:tc>
                  <a:txBody>
                    <a:bodyPr/>
                    <a:lstStyle/>
                    <a:p>
                      <a:endParaRPr lang="tr-TR" sz="1800" b="1" kern="1200" dirty="0" smtClean="0">
                        <a:solidFill>
                          <a:schemeClr val="lt1"/>
                        </a:solidFill>
                        <a:latin typeface="+mn-lt"/>
                        <a:ea typeface="+mn-ea"/>
                        <a:cs typeface="+mn-cs"/>
                      </a:endParaRPr>
                    </a:p>
                    <a:p>
                      <a:r>
                        <a:rPr lang="tr-TR" sz="1800" b="1" kern="1200" dirty="0" smtClean="0">
                          <a:solidFill>
                            <a:schemeClr val="lt1"/>
                          </a:solidFill>
                          <a:latin typeface="+mn-lt"/>
                          <a:ea typeface="+mn-ea"/>
                          <a:cs typeface="+mn-cs"/>
                        </a:rPr>
                        <a:t>LMS-Learning Management system,</a:t>
                      </a:r>
                    </a:p>
                    <a:p>
                      <a:r>
                        <a:rPr lang="tr-TR" sz="1800" b="1" kern="1200" dirty="0" smtClean="0">
                          <a:solidFill>
                            <a:schemeClr val="lt1"/>
                          </a:solidFill>
                          <a:latin typeface="+mn-lt"/>
                          <a:ea typeface="+mn-ea"/>
                          <a:cs typeface="+mn-cs"/>
                        </a:rPr>
                        <a:t>CMS-Course Management system,</a:t>
                      </a:r>
                    </a:p>
                    <a:p>
                      <a:r>
                        <a:rPr lang="tr-TR" sz="1800" b="1" kern="1200" dirty="0" smtClean="0">
                          <a:solidFill>
                            <a:schemeClr val="lt1"/>
                          </a:solidFill>
                          <a:latin typeface="+mn-lt"/>
                          <a:ea typeface="+mn-ea"/>
                          <a:cs typeface="+mn-cs"/>
                        </a:rPr>
                        <a:t>LCMS-Learning Content Management System,</a:t>
                      </a:r>
                    </a:p>
                    <a:p>
                      <a:r>
                        <a:rPr lang="tr-TR" sz="1800" b="1" kern="1200" dirty="0" smtClean="0">
                          <a:solidFill>
                            <a:schemeClr val="lt1"/>
                          </a:solidFill>
                          <a:latin typeface="+mn-lt"/>
                          <a:ea typeface="+mn-ea"/>
                          <a:cs typeface="+mn-cs"/>
                        </a:rPr>
                        <a:t>MLE-Managed Learning Environment,</a:t>
                      </a:r>
                    </a:p>
                    <a:p>
                      <a:r>
                        <a:rPr lang="tr-TR" sz="1800" b="1" kern="1200" dirty="0" smtClean="0">
                          <a:solidFill>
                            <a:schemeClr val="lt1"/>
                          </a:solidFill>
                          <a:latin typeface="+mn-lt"/>
                          <a:ea typeface="+mn-ea"/>
                          <a:cs typeface="+mn-cs"/>
                        </a:rPr>
                        <a:t>LSS- Learning support system veya</a:t>
                      </a:r>
                    </a:p>
                    <a:p>
                      <a:r>
                        <a:rPr lang="tr-TR" sz="1800" b="1" kern="1200" dirty="0" smtClean="0">
                          <a:solidFill>
                            <a:schemeClr val="lt1"/>
                          </a:solidFill>
                          <a:latin typeface="+mn-lt"/>
                          <a:ea typeface="+mn-ea"/>
                          <a:cs typeface="+mn-cs"/>
                        </a:rPr>
                        <a:t>LP- Learning Platform</a:t>
                      </a:r>
                    </a:p>
                    <a:p>
                      <a:endParaRPr lang="tr-T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tr-TR" sz="1800" b="1" kern="1200" dirty="0" smtClean="0">
                        <a:solidFill>
                          <a:schemeClr val="lt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tr-TR" sz="1800" b="1" kern="1200" dirty="0" smtClean="0">
                          <a:solidFill>
                            <a:schemeClr val="lt1"/>
                          </a:solidFill>
                          <a:latin typeface="+mn-lt"/>
                          <a:ea typeface="+mn-ea"/>
                          <a:cs typeface="+mn-cs"/>
                        </a:rPr>
                        <a:t>LMS-Eğitim Yönetim sistemi</a:t>
                      </a:r>
                      <a:br>
                        <a:rPr lang="tr-TR" sz="1800" b="1" kern="1200" dirty="0" smtClean="0">
                          <a:solidFill>
                            <a:schemeClr val="lt1"/>
                          </a:solidFill>
                          <a:latin typeface="+mn-lt"/>
                          <a:ea typeface="+mn-ea"/>
                          <a:cs typeface="+mn-cs"/>
                        </a:rPr>
                      </a:br>
                      <a:r>
                        <a:rPr lang="tr-TR" sz="1800" b="1" kern="1200" dirty="0" smtClean="0">
                          <a:solidFill>
                            <a:schemeClr val="lt1"/>
                          </a:solidFill>
                          <a:latin typeface="+mn-lt"/>
                          <a:ea typeface="+mn-ea"/>
                          <a:cs typeface="+mn-cs"/>
                        </a:rPr>
                        <a:t>CMS Ders Yönetim Sistemi,</a:t>
                      </a:r>
                      <a:br>
                        <a:rPr lang="tr-TR" sz="1800" b="1" kern="1200" dirty="0" smtClean="0">
                          <a:solidFill>
                            <a:schemeClr val="lt1"/>
                          </a:solidFill>
                          <a:latin typeface="+mn-lt"/>
                          <a:ea typeface="+mn-ea"/>
                          <a:cs typeface="+mn-cs"/>
                        </a:rPr>
                      </a:br>
                      <a:r>
                        <a:rPr lang="tr-TR" sz="1800" b="1" kern="1200" dirty="0" smtClean="0">
                          <a:solidFill>
                            <a:schemeClr val="lt1"/>
                          </a:solidFill>
                          <a:latin typeface="+mn-lt"/>
                          <a:ea typeface="+mn-ea"/>
                          <a:cs typeface="+mn-cs"/>
                        </a:rPr>
                        <a:t>LCMS-Öğrenme İçerik Yönetim Sistemi</a:t>
                      </a:r>
                      <a:br>
                        <a:rPr lang="tr-TR" sz="1800" b="1" kern="1200" dirty="0" smtClean="0">
                          <a:solidFill>
                            <a:schemeClr val="lt1"/>
                          </a:solidFill>
                          <a:latin typeface="+mn-lt"/>
                          <a:ea typeface="+mn-ea"/>
                          <a:cs typeface="+mn-cs"/>
                        </a:rPr>
                      </a:br>
                      <a:r>
                        <a:rPr lang="tr-TR" sz="1800" b="1" kern="1200" dirty="0" smtClean="0">
                          <a:solidFill>
                            <a:schemeClr val="lt1"/>
                          </a:solidFill>
                          <a:latin typeface="+mn-lt"/>
                          <a:ea typeface="+mn-ea"/>
                          <a:cs typeface="+mn-cs"/>
                        </a:rPr>
                        <a:t>MLE-Yönetilen Çevre Öğrenme</a:t>
                      </a:r>
                      <a:br>
                        <a:rPr lang="tr-TR" sz="1800" b="1" kern="1200" dirty="0" smtClean="0">
                          <a:solidFill>
                            <a:schemeClr val="lt1"/>
                          </a:solidFill>
                          <a:latin typeface="+mn-lt"/>
                          <a:ea typeface="+mn-ea"/>
                          <a:cs typeface="+mn-cs"/>
                        </a:rPr>
                      </a:br>
                      <a:r>
                        <a:rPr lang="tr-TR" sz="1800" b="1" kern="1200" dirty="0" smtClean="0">
                          <a:solidFill>
                            <a:schemeClr val="lt1"/>
                          </a:solidFill>
                          <a:latin typeface="+mn-lt"/>
                          <a:ea typeface="+mn-ea"/>
                          <a:cs typeface="+mn-cs"/>
                        </a:rPr>
                        <a:t>LSS-öğrenme destek sistemi veya</a:t>
                      </a:r>
                      <a:br>
                        <a:rPr lang="tr-TR" sz="1800" b="1" kern="1200" dirty="0" smtClean="0">
                          <a:solidFill>
                            <a:schemeClr val="lt1"/>
                          </a:solidFill>
                          <a:latin typeface="+mn-lt"/>
                          <a:ea typeface="+mn-ea"/>
                          <a:cs typeface="+mn-cs"/>
                        </a:rPr>
                      </a:br>
                      <a:r>
                        <a:rPr lang="tr-TR" sz="1800" b="1" kern="1200" dirty="0" smtClean="0">
                          <a:solidFill>
                            <a:schemeClr val="lt1"/>
                          </a:solidFill>
                          <a:latin typeface="+mn-lt"/>
                          <a:ea typeface="+mn-ea"/>
                          <a:cs typeface="+mn-cs"/>
                        </a:rPr>
                        <a:t>LP-Öğrenme Platformu</a:t>
                      </a:r>
                    </a:p>
                    <a:p>
                      <a:endParaRPr lang="tr-TR" dirty="0"/>
                    </a:p>
                  </a:txBody>
                  <a:tcPr/>
                </a:tc>
              </a:tr>
            </a:tbl>
          </a:graphicData>
        </a:graphic>
      </p:graphicFrame>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ÖYS Pazarı Hakkında</a:t>
            </a:r>
            <a:endParaRPr lang="tr-TR" dirty="0" smtClean="0">
              <a:solidFill>
                <a:schemeClr val="tx1">
                  <a:lumMod val="75000"/>
                  <a:lumOff val="25000"/>
                </a:schemeClr>
              </a:solidFill>
            </a:endParaRPr>
          </a:p>
        </p:txBody>
      </p:sp>
      <p:sp>
        <p:nvSpPr>
          <p:cNvPr id="5" name="Content Placeholder 4"/>
          <p:cNvSpPr>
            <a:spLocks noGrp="1"/>
          </p:cNvSpPr>
          <p:nvPr>
            <p:ph idx="4294967295"/>
          </p:nvPr>
        </p:nvSpPr>
        <p:spPr>
          <a:xfrm>
            <a:off x="179512" y="1200151"/>
            <a:ext cx="8712968" cy="3394472"/>
          </a:xfrm>
        </p:spPr>
        <p:txBody>
          <a:bodyPr>
            <a:normAutofit fontScale="55000" lnSpcReduction="20000"/>
          </a:bodyPr>
          <a:lstStyle/>
          <a:p>
            <a:r>
              <a:rPr lang="tr-TR" dirty="0" smtClean="0"/>
              <a:t>ÖYS pazarında pek çok ticari uygulama </a:t>
            </a:r>
            <a:r>
              <a:rPr lang="tr-TR" dirty="0" smtClean="0"/>
              <a:t>mevcuttur.</a:t>
            </a:r>
          </a:p>
          <a:p>
            <a:endParaRPr lang="tr-TR" dirty="0" smtClean="0"/>
          </a:p>
          <a:p>
            <a:r>
              <a:rPr lang="tr-TR" dirty="0" smtClean="0"/>
              <a:t>Ticari </a:t>
            </a:r>
            <a:r>
              <a:rPr lang="tr-TR" dirty="0" smtClean="0"/>
              <a:t>uygulamalarda pazarın liderliğini </a:t>
            </a:r>
            <a:r>
              <a:rPr lang="tr-TR" dirty="0" smtClean="0"/>
              <a:t>Blacboard ve </a:t>
            </a:r>
            <a:r>
              <a:rPr lang="tr-TR" dirty="0" smtClean="0"/>
              <a:t>WebCT </a:t>
            </a:r>
            <a:r>
              <a:rPr lang="tr-TR" dirty="0" smtClean="0"/>
              <a:t>yazılımları çekmektedir</a:t>
            </a:r>
            <a:r>
              <a:rPr lang="tr-TR" dirty="0" smtClean="0"/>
              <a:t>. </a:t>
            </a:r>
            <a:endParaRPr lang="tr-TR" dirty="0" smtClean="0"/>
          </a:p>
          <a:p>
            <a:endParaRPr lang="tr-TR" dirty="0" smtClean="0"/>
          </a:p>
          <a:p>
            <a:r>
              <a:rPr lang="tr-TR" dirty="0" smtClean="0"/>
              <a:t>Bu </a:t>
            </a:r>
            <a:r>
              <a:rPr lang="tr-TR" dirty="0" smtClean="0"/>
              <a:t>iki yazılım şirketi 2005 yılında birleşmiştir. </a:t>
            </a:r>
            <a:endParaRPr lang="tr-TR" dirty="0" smtClean="0"/>
          </a:p>
          <a:p>
            <a:endParaRPr lang="tr-TR" dirty="0" smtClean="0"/>
          </a:p>
          <a:p>
            <a:r>
              <a:rPr lang="tr-TR" dirty="0" smtClean="0"/>
              <a:t>Bu </a:t>
            </a:r>
            <a:r>
              <a:rPr lang="tr-TR" dirty="0" smtClean="0"/>
              <a:t>iki </a:t>
            </a:r>
            <a:r>
              <a:rPr lang="tr-TR" dirty="0" smtClean="0"/>
              <a:t>yazılımın Amerika </a:t>
            </a:r>
            <a:r>
              <a:rPr lang="tr-TR" dirty="0" smtClean="0"/>
              <a:t>Birleşik Devletleri’nde ÖYS kullanan yüksek öğretim kurumları ve </a:t>
            </a:r>
            <a:r>
              <a:rPr lang="tr-TR" dirty="0" smtClean="0"/>
              <a:t>ortaöğretim kurumlarındaki </a:t>
            </a:r>
            <a:r>
              <a:rPr lang="tr-TR" dirty="0" smtClean="0"/>
              <a:t>pazar payı tahmini olarak %80 civarındadır. </a:t>
            </a:r>
            <a:endParaRPr lang="tr-TR" dirty="0" smtClean="0"/>
          </a:p>
          <a:p>
            <a:endParaRPr lang="tr-TR" dirty="0" smtClean="0"/>
          </a:p>
          <a:p>
            <a:r>
              <a:rPr lang="tr-TR" dirty="0" smtClean="0"/>
              <a:t>Bahsedilen </a:t>
            </a:r>
            <a:r>
              <a:rPr lang="tr-TR" dirty="0" smtClean="0"/>
              <a:t>eğitim kurumlarının </a:t>
            </a:r>
            <a:r>
              <a:rPr lang="tr-TR" dirty="0" smtClean="0"/>
              <a:t>yaklaşık olarak </a:t>
            </a:r>
            <a:r>
              <a:rPr lang="tr-TR" dirty="0" smtClean="0"/>
              <a:t>%59 unun herhangi </a:t>
            </a:r>
            <a:r>
              <a:rPr lang="tr-TR" dirty="0" smtClean="0"/>
              <a:t>bir </a:t>
            </a:r>
          </a:p>
          <a:p>
            <a:r>
              <a:rPr lang="tr-TR" dirty="0" smtClean="0"/>
              <a:t>ÖYS </a:t>
            </a:r>
            <a:r>
              <a:rPr lang="tr-TR" dirty="0" smtClean="0"/>
              <a:t>kullanmadığı göz önünde tutulursa hala büyük bir </a:t>
            </a:r>
            <a:r>
              <a:rPr lang="tr-TR" dirty="0" smtClean="0"/>
              <a:t>Pazar potansiyeli </a:t>
            </a:r>
          </a:p>
          <a:p>
            <a:r>
              <a:rPr lang="tr-TR" dirty="0" smtClean="0"/>
              <a:t>bulunmaktadır</a:t>
            </a:r>
            <a:r>
              <a:rPr lang="tr-TR" dirty="0" smtClean="0"/>
              <a:t>.</a:t>
            </a:r>
          </a:p>
          <a:p>
            <a:endParaRPr lang="fr-CA" dirty="0" smtClean="0"/>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ÖYS Pazarında Moodle</a:t>
            </a:r>
            <a:endParaRPr lang="tr-TR" dirty="0" smtClean="0">
              <a:solidFill>
                <a:schemeClr val="tx1">
                  <a:lumMod val="75000"/>
                  <a:lumOff val="25000"/>
                </a:schemeClr>
              </a:solidFill>
            </a:endParaRPr>
          </a:p>
        </p:txBody>
      </p:sp>
      <p:sp>
        <p:nvSpPr>
          <p:cNvPr id="5" name="Content Placeholder 4"/>
          <p:cNvSpPr>
            <a:spLocks noGrp="1"/>
          </p:cNvSpPr>
          <p:nvPr>
            <p:ph idx="4294967295"/>
          </p:nvPr>
        </p:nvSpPr>
        <p:spPr>
          <a:xfrm>
            <a:off x="179512" y="1200151"/>
            <a:ext cx="8712968" cy="3394472"/>
          </a:xfrm>
        </p:spPr>
        <p:txBody>
          <a:bodyPr>
            <a:normAutofit fontScale="70000" lnSpcReduction="20000"/>
          </a:bodyPr>
          <a:lstStyle/>
          <a:p>
            <a:r>
              <a:rPr lang="tr-TR" dirty="0" smtClean="0"/>
              <a:t>Bu ticari uygulamaların yanında açık kaynak </a:t>
            </a:r>
            <a:r>
              <a:rPr lang="tr-TR" dirty="0" smtClean="0"/>
              <a:t>kodlu yazılımlarda </a:t>
            </a:r>
            <a:r>
              <a:rPr lang="tr-TR" dirty="0" smtClean="0"/>
              <a:t>pazarda yer bulabilmektedirler. </a:t>
            </a:r>
            <a:endParaRPr lang="tr-TR" dirty="0" smtClean="0"/>
          </a:p>
          <a:p>
            <a:endParaRPr lang="tr-TR" dirty="0" smtClean="0"/>
          </a:p>
          <a:p>
            <a:r>
              <a:rPr lang="tr-TR" dirty="0" smtClean="0"/>
              <a:t>Bu yazılımlardan </a:t>
            </a:r>
            <a:r>
              <a:rPr lang="tr-TR" dirty="0" smtClean="0"/>
              <a:t>en popüler olanı Moodle (Modular Object Oriented Dynamic Learning </a:t>
            </a:r>
            <a:r>
              <a:rPr lang="tr-TR" dirty="0" smtClean="0"/>
              <a:t>Environment - Modüler </a:t>
            </a:r>
            <a:r>
              <a:rPr lang="tr-TR" dirty="0" smtClean="0"/>
              <a:t>Nesne Yönelimli Dinamik Öğrenme Ortamı) dır . </a:t>
            </a:r>
            <a:endParaRPr lang="tr-TR" dirty="0" smtClean="0"/>
          </a:p>
          <a:p>
            <a:endParaRPr lang="tr-TR" dirty="0" smtClean="0"/>
          </a:p>
          <a:p>
            <a:r>
              <a:rPr lang="tr-TR" dirty="0" smtClean="0"/>
              <a:t>Yazılımın </a:t>
            </a:r>
            <a:r>
              <a:rPr lang="tr-TR" dirty="0" smtClean="0"/>
              <a:t>kendi sitesinde verdiği </a:t>
            </a:r>
            <a:r>
              <a:rPr lang="tr-TR" dirty="0" smtClean="0"/>
              <a:t>son istatistik </a:t>
            </a:r>
            <a:r>
              <a:rPr lang="tr-TR" dirty="0" smtClean="0"/>
              <a:t>bilgilerine göre dünya üzerinde 199 ülkede 45360 sitede kullanılmaktadır. 75 farklı </a:t>
            </a:r>
            <a:r>
              <a:rPr lang="tr-TR" dirty="0" smtClean="0"/>
              <a:t>dili desteklemektedir</a:t>
            </a:r>
            <a:endParaRPr lang="fr-CA" dirty="0" smtClean="0"/>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57200" y="205979"/>
            <a:ext cx="8229600" cy="857250"/>
          </a:xfrm>
        </p:spPr>
        <p:txBody>
          <a:bodyPr>
            <a:normAutofit/>
          </a:bodyPr>
          <a:lstStyle/>
          <a:p>
            <a:pPr>
              <a:defRPr/>
            </a:pPr>
            <a:r>
              <a:rPr lang="tr-TR" dirty="0" smtClean="0">
                <a:solidFill>
                  <a:schemeClr val="tx1">
                    <a:lumMod val="75000"/>
                    <a:lumOff val="25000"/>
                  </a:schemeClr>
                </a:solidFill>
              </a:rPr>
              <a:t>Moodle</a:t>
            </a:r>
            <a:endParaRPr lang="tr-TR" dirty="0" smtClean="0">
              <a:solidFill>
                <a:schemeClr val="tx1">
                  <a:lumMod val="75000"/>
                  <a:lumOff val="25000"/>
                </a:schemeClr>
              </a:solidFill>
            </a:endParaRPr>
          </a:p>
        </p:txBody>
      </p:sp>
      <p:sp>
        <p:nvSpPr>
          <p:cNvPr id="5" name="Content Placeholder 4"/>
          <p:cNvSpPr>
            <a:spLocks noGrp="1"/>
          </p:cNvSpPr>
          <p:nvPr>
            <p:ph idx="4294967295"/>
          </p:nvPr>
        </p:nvSpPr>
        <p:spPr>
          <a:xfrm>
            <a:off x="179512" y="1200151"/>
            <a:ext cx="8712968" cy="3394472"/>
          </a:xfrm>
        </p:spPr>
        <p:txBody>
          <a:bodyPr>
            <a:normAutofit fontScale="62500" lnSpcReduction="20000"/>
          </a:bodyPr>
          <a:lstStyle/>
          <a:p>
            <a:r>
              <a:rPr lang="tr-TR" dirty="0" smtClean="0"/>
              <a:t>Moodle Nedir?</a:t>
            </a:r>
          </a:p>
          <a:p>
            <a:pPr lvl="1"/>
            <a:r>
              <a:rPr lang="tr-TR" dirty="0" smtClean="0"/>
              <a:t>Moodle Php/MySQL tabalı, açık kaynak kodlu bir uzaktan eğitim sistemidir.</a:t>
            </a:r>
          </a:p>
          <a:p>
            <a:pPr lvl="1"/>
            <a:endParaRPr lang="tr-TR" dirty="0" smtClean="0"/>
          </a:p>
          <a:p>
            <a:pPr lvl="1"/>
            <a:r>
              <a:rPr lang="tr-TR" dirty="0" smtClean="0"/>
              <a:t>Martin </a:t>
            </a:r>
            <a:r>
              <a:rPr lang="tr-TR" dirty="0" smtClean="0"/>
              <a:t>Dougimas tarafından Avustralya daki Perth Üniversitesinde geliştirilmiştir </a:t>
            </a:r>
            <a:r>
              <a:rPr lang="tr-TR" dirty="0" smtClean="0"/>
              <a:t>.</a:t>
            </a:r>
          </a:p>
          <a:p>
            <a:pPr lvl="1"/>
            <a:endParaRPr lang="tr-TR" dirty="0" smtClean="0"/>
          </a:p>
          <a:p>
            <a:pPr lvl="1"/>
            <a:r>
              <a:rPr lang="tr-TR" dirty="0" smtClean="0"/>
              <a:t>Tamamen ücretsizdir.</a:t>
            </a:r>
          </a:p>
          <a:p>
            <a:pPr lvl="1"/>
            <a:endParaRPr lang="tr-TR" dirty="0" smtClean="0"/>
          </a:p>
          <a:p>
            <a:pPr lvl="1"/>
            <a:r>
              <a:rPr lang="tr-TR" dirty="0" smtClean="0"/>
              <a:t>Windows ve Linux tabanlı işletim sistemleri ile çalışabilir.</a:t>
            </a:r>
          </a:p>
          <a:p>
            <a:pPr lvl="1"/>
            <a:endParaRPr lang="tr-TR" dirty="0" smtClean="0"/>
          </a:p>
          <a:p>
            <a:pPr lvl="1"/>
            <a:r>
              <a:rPr lang="en-US" dirty="0" smtClean="0"/>
              <a:t>203 </a:t>
            </a:r>
            <a:r>
              <a:rPr lang="en-US" dirty="0" err="1" smtClean="0"/>
              <a:t>ülke</a:t>
            </a:r>
            <a:r>
              <a:rPr lang="tr-TR" dirty="0" smtClean="0"/>
              <a:t> </a:t>
            </a:r>
            <a:r>
              <a:rPr lang="en-US" dirty="0" smtClean="0"/>
              <a:t>de </a:t>
            </a:r>
            <a:r>
              <a:rPr lang="en-US" dirty="0" smtClean="0"/>
              <a:t>75 </a:t>
            </a:r>
            <a:r>
              <a:rPr lang="en-US" dirty="0" err="1" smtClean="0"/>
              <a:t>farklı</a:t>
            </a:r>
            <a:r>
              <a:rPr lang="en-US" dirty="0" smtClean="0"/>
              <a:t> </a:t>
            </a:r>
            <a:r>
              <a:rPr lang="en-US" dirty="0" err="1" smtClean="0"/>
              <a:t>dil</a:t>
            </a:r>
            <a:r>
              <a:rPr lang="tr-TR" dirty="0" smtClean="0"/>
              <a:t> </a:t>
            </a:r>
            <a:r>
              <a:rPr lang="en-US" dirty="0" smtClean="0"/>
              <a:t>de </a:t>
            </a:r>
            <a:r>
              <a:rPr lang="en-US" dirty="0" smtClean="0"/>
              <a:t>45.000'den </a:t>
            </a:r>
            <a:r>
              <a:rPr lang="en-US" dirty="0" err="1" smtClean="0"/>
              <a:t>fazla</a:t>
            </a:r>
            <a:r>
              <a:rPr lang="en-US" dirty="0" smtClean="0"/>
              <a:t> </a:t>
            </a:r>
            <a:r>
              <a:rPr lang="en-US" dirty="0" err="1" smtClean="0"/>
              <a:t>sitede</a:t>
            </a:r>
            <a:r>
              <a:rPr lang="en-US" dirty="0" smtClean="0"/>
              <a:t> 2.4 </a:t>
            </a:r>
            <a:r>
              <a:rPr lang="en-US" dirty="0" err="1" smtClean="0"/>
              <a:t>milyondan</a:t>
            </a:r>
            <a:r>
              <a:rPr lang="en-US" dirty="0" smtClean="0"/>
              <a:t> </a:t>
            </a:r>
            <a:r>
              <a:rPr lang="en-US" dirty="0" err="1" smtClean="0"/>
              <a:t>fazla</a:t>
            </a:r>
            <a:r>
              <a:rPr lang="en-US" dirty="0" smtClean="0"/>
              <a:t> </a:t>
            </a:r>
            <a:r>
              <a:rPr lang="en-US" dirty="0" err="1" smtClean="0"/>
              <a:t>derste</a:t>
            </a:r>
            <a:r>
              <a:rPr lang="en-US" dirty="0" smtClean="0"/>
              <a:t> 25 </a:t>
            </a:r>
            <a:r>
              <a:rPr lang="en-US" dirty="0" err="1" smtClean="0"/>
              <a:t>milyondan</a:t>
            </a:r>
            <a:r>
              <a:rPr lang="en-US" dirty="0" smtClean="0"/>
              <a:t> </a:t>
            </a:r>
            <a:r>
              <a:rPr lang="en-US" dirty="0" err="1" smtClean="0"/>
              <a:t>fazla</a:t>
            </a:r>
            <a:r>
              <a:rPr lang="en-US" dirty="0" smtClean="0"/>
              <a:t> </a:t>
            </a:r>
            <a:r>
              <a:rPr lang="en-US" dirty="0" err="1" smtClean="0"/>
              <a:t>kullanıcı</a:t>
            </a:r>
            <a:r>
              <a:rPr lang="tr-TR" dirty="0" smtClean="0"/>
              <a:t> </a:t>
            </a:r>
            <a:r>
              <a:rPr lang="en-US" dirty="0" err="1" smtClean="0"/>
              <a:t>ya</a:t>
            </a:r>
            <a:r>
              <a:rPr lang="en-US" dirty="0" smtClean="0"/>
              <a:t> </a:t>
            </a:r>
            <a:r>
              <a:rPr lang="en-US" dirty="0" err="1" smtClean="0"/>
              <a:t>Moodle</a:t>
            </a:r>
            <a:r>
              <a:rPr lang="en-US" dirty="0" smtClean="0"/>
              <a:t> ÖYS </a:t>
            </a:r>
            <a:r>
              <a:rPr lang="en-US" dirty="0" err="1" smtClean="0"/>
              <a:t>hizmet</a:t>
            </a:r>
            <a:r>
              <a:rPr lang="en-US" dirty="0" smtClean="0"/>
              <a:t> </a:t>
            </a:r>
            <a:r>
              <a:rPr lang="en-US" dirty="0" err="1" smtClean="0"/>
              <a:t>vermektedir</a:t>
            </a:r>
            <a:r>
              <a:rPr lang="en-US" dirty="0" smtClean="0"/>
              <a:t> </a:t>
            </a:r>
            <a:r>
              <a:rPr lang="tr-TR" dirty="0" smtClean="0"/>
              <a:t>.</a:t>
            </a:r>
            <a:endParaRPr lang="tr-TR" dirty="0" smtClean="0"/>
          </a:p>
          <a:p>
            <a:pPr lvl="1"/>
            <a:endParaRPr lang="tr-TR" dirty="0" smtClean="0"/>
          </a:p>
        </p:txBody>
      </p:sp>
    </p:spTree>
    <p:extLst>
      <p:ext uri="{BB962C8B-B14F-4D97-AF65-F5344CB8AC3E}">
        <p14:creationId xmlns="" xmlns:p14="http://schemas.microsoft.com/office/powerpoint/2010/main" val="2765621740"/>
      </p:ext>
    </p:extLst>
  </p:cSld>
  <p:clrMapOvr>
    <a:masterClrMapping/>
  </p:clrMapOvr>
  <p:timing>
    <p:tnLst>
      <p:par>
        <p:cTn id="1" dur="indefinite" restart="never" nodeType="tmRoot"/>
      </p:par>
    </p:tnLst>
  </p:timing>
</p:sld>
</file>

<file path=ppt/theme/theme1.xml><?xml version="1.0" encoding="utf-8"?>
<a:theme xmlns:a="http://schemas.openxmlformats.org/drawingml/2006/main" name="188">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188</Template>
  <TotalTime>461</TotalTime>
  <Words>1341</Words>
  <Application>Microsoft Office PowerPoint</Application>
  <PresentationFormat>On-screen Show (16:9)</PresentationFormat>
  <Paragraphs>238</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188</vt:lpstr>
      <vt:lpstr>Moodle</vt:lpstr>
      <vt:lpstr>Konular</vt:lpstr>
      <vt:lpstr>Giriş</vt:lpstr>
      <vt:lpstr>Uzaktan Eğitim</vt:lpstr>
      <vt:lpstr>ÖYS(Öğrenme Yönetim Sistemi) Nedir?</vt:lpstr>
      <vt:lpstr>Öğrenme Yönetim Sistemi</vt:lpstr>
      <vt:lpstr>ÖYS Pazarı Hakkında</vt:lpstr>
      <vt:lpstr>ÖYS Pazarında Moodle</vt:lpstr>
      <vt:lpstr>Moodle</vt:lpstr>
      <vt:lpstr>Türkiye de Moodle</vt:lpstr>
      <vt:lpstr>Moodle Kurulum</vt:lpstr>
      <vt:lpstr>Moodle Kullanım</vt:lpstr>
      <vt:lpstr>Moodle Kullanım</vt:lpstr>
      <vt:lpstr>Moodle Kullanım</vt:lpstr>
      <vt:lpstr>Moodle Kullanım</vt:lpstr>
      <vt:lpstr>Moodle Kullanım</vt:lpstr>
      <vt:lpstr>Moodle Kullanım</vt:lpstr>
      <vt:lpstr>Moodle Kullanım</vt:lpstr>
      <vt:lpstr>Moodle Neler Yapılabilir?</vt:lpstr>
      <vt:lpstr>Moodle Neler Yapılabilir?</vt:lpstr>
      <vt:lpstr>Moodle Addons</vt:lpstr>
      <vt:lpstr>Moodle Neden Kullanılmalı</vt:lpstr>
      <vt:lpstr>Sonuç Değerlendirme</vt:lpstr>
      <vt:lpstr>The End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Moodle</dc:title>
  <dc:creator>kAyhAn</dc:creator>
  <cp:lastModifiedBy>kAyhAn</cp:lastModifiedBy>
  <cp:revision>29</cp:revision>
  <dcterms:created xsi:type="dcterms:W3CDTF">2011-12-25T19:01:10Z</dcterms:created>
  <dcterms:modified xsi:type="dcterms:W3CDTF">2011-12-26T22:56:38Z</dcterms:modified>
</cp:coreProperties>
</file>