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7"/>
  </p:notesMasterIdLst>
  <p:sldIdLst>
    <p:sldId id="257" r:id="rId2"/>
    <p:sldId id="258" r:id="rId3"/>
    <p:sldId id="260" r:id="rId4"/>
    <p:sldId id="284" r:id="rId5"/>
    <p:sldId id="259" r:id="rId6"/>
    <p:sldId id="285" r:id="rId7"/>
    <p:sldId id="286" r:id="rId8"/>
    <p:sldId id="262" r:id="rId9"/>
    <p:sldId id="287" r:id="rId10"/>
    <p:sldId id="266" r:id="rId11"/>
    <p:sldId id="267" r:id="rId12"/>
    <p:sldId id="263" r:id="rId13"/>
    <p:sldId id="265" r:id="rId14"/>
    <p:sldId id="280" r:id="rId15"/>
    <p:sldId id="264" r:id="rId16"/>
    <p:sldId id="268" r:id="rId17"/>
    <p:sldId id="288" r:id="rId18"/>
    <p:sldId id="269" r:id="rId19"/>
    <p:sldId id="283" r:id="rId20"/>
    <p:sldId id="270" r:id="rId21"/>
    <p:sldId id="289" r:id="rId22"/>
    <p:sldId id="272" r:id="rId23"/>
    <p:sldId id="276" r:id="rId24"/>
    <p:sldId id="278" r:id="rId25"/>
    <p:sldId id="279" r:id="rId26"/>
    <p:sldId id="277" r:id="rId27"/>
    <p:sldId id="273" r:id="rId28"/>
    <p:sldId id="274" r:id="rId29"/>
    <p:sldId id="291" r:id="rId30"/>
    <p:sldId id="290" r:id="rId31"/>
    <p:sldId id="292" r:id="rId32"/>
    <p:sldId id="293" r:id="rId33"/>
    <p:sldId id="294" r:id="rId34"/>
    <p:sldId id="295" r:id="rId35"/>
    <p:sldId id="281"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96C1F96-ECA8-4E5C-A8B1-DD57AB1B5F55}" type="datetimeFigureOut">
              <a:rPr lang="tr-TR"/>
              <a:pPr>
                <a:defRPr/>
              </a:pPr>
              <a:t>27.12.2011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05C400BA-BAB6-461B-AE4E-1CFC38377B39}"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E6AAC3-7825-439F-B55A-3848EE186C11}" type="slidenum">
              <a:rPr lang="tr-TR"/>
              <a:pPr fontAlgn="base">
                <a:spcBef>
                  <a:spcPct val="0"/>
                </a:spcBef>
                <a:spcAft>
                  <a:spcPct val="0"/>
                </a:spcAft>
              </a:pPr>
              <a:t>1</a:t>
            </a:fld>
            <a:endParaRPr lang="tr-T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1443"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1444"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621B12-BD94-49D9-B4F3-6D642D5A6F7E}" type="slidenum">
              <a:rPr lang="tr-TR"/>
              <a:pPr fontAlgn="base">
                <a:spcBef>
                  <a:spcPct val="0"/>
                </a:spcBef>
                <a:spcAft>
                  <a:spcPct val="0"/>
                </a:spcAft>
              </a:pPr>
              <a:t>14</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2467"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2468"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DFC95E-854E-4091-B546-60FA026F3740}" type="slidenum">
              <a:rPr lang="tr-TR"/>
              <a:pPr fontAlgn="base">
                <a:spcBef>
                  <a:spcPct val="0"/>
                </a:spcBef>
                <a:spcAft>
                  <a:spcPct val="0"/>
                </a:spcAft>
              </a:pPr>
              <a:t>15</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3491"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3492"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F1E2B5-258A-478A-B2F6-09386B1F74E2}" type="slidenum">
              <a:rPr lang="tr-TR"/>
              <a:pPr fontAlgn="base">
                <a:spcBef>
                  <a:spcPct val="0"/>
                </a:spcBef>
                <a:spcAft>
                  <a:spcPct val="0"/>
                </a:spcAft>
              </a:pPr>
              <a:t>16</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4515"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451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D79961-F066-4E6C-869F-47E0A881D9B7}" type="slidenum">
              <a:rPr lang="tr-TR"/>
              <a:pPr fontAlgn="base">
                <a:spcBef>
                  <a:spcPct val="0"/>
                </a:spcBef>
                <a:spcAft>
                  <a:spcPct val="0"/>
                </a:spcAft>
              </a:pPr>
              <a:t>18</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5539"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554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348F16-A8AF-42B3-B584-79FC2605C3A3}" type="slidenum">
              <a:rPr lang="tr-TR"/>
              <a:pPr fontAlgn="base">
                <a:spcBef>
                  <a:spcPct val="0"/>
                </a:spcBef>
                <a:spcAft>
                  <a:spcPct val="0"/>
                </a:spcAft>
              </a:pPr>
              <a:t>19</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6563"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6564"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5E6478E-3C10-4F8B-9709-5EDA24EF45A9}" type="slidenum">
              <a:rPr lang="tr-TR"/>
              <a:pPr fontAlgn="base">
                <a:spcBef>
                  <a:spcPct val="0"/>
                </a:spcBef>
                <a:spcAft>
                  <a:spcPct val="0"/>
                </a:spcAft>
              </a:pPr>
              <a:t>20</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7587"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7588"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2E2A19-5800-4022-BCFE-65472EEF17F3}" type="slidenum">
              <a:rPr lang="tr-TR"/>
              <a:pPr fontAlgn="base">
                <a:spcBef>
                  <a:spcPct val="0"/>
                </a:spcBef>
                <a:spcAft>
                  <a:spcPct val="0"/>
                </a:spcAft>
              </a:pPr>
              <a:t>22</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8611"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8612"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961446-B7F7-4EF9-B3FE-D2DA18F9CD16}" type="slidenum">
              <a:rPr lang="tr-TR"/>
              <a:pPr fontAlgn="base">
                <a:spcBef>
                  <a:spcPct val="0"/>
                </a:spcBef>
                <a:spcAft>
                  <a:spcPct val="0"/>
                </a:spcAft>
              </a:pPr>
              <a:t>23</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9635"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963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0D2829F-9ACA-4947-A421-961C070555D7}" type="slidenum">
              <a:rPr lang="tr-TR"/>
              <a:pPr fontAlgn="base">
                <a:spcBef>
                  <a:spcPct val="0"/>
                </a:spcBef>
                <a:spcAft>
                  <a:spcPct val="0"/>
                </a:spcAft>
              </a:pPr>
              <a:t>24</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0659"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066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3AD15F-F5F5-44E2-BA67-50A0B587CBE5}" type="slidenum">
              <a:rPr lang="tr-TR"/>
              <a:pPr fontAlgn="base">
                <a:spcBef>
                  <a:spcPct val="0"/>
                </a:spcBef>
                <a:spcAft>
                  <a:spcPct val="0"/>
                </a:spcAft>
              </a:pPr>
              <a:t>25</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3251"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3252"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AED5176-0988-40BC-B5E4-11D4EB24662D}" type="slidenum">
              <a:rPr lang="tr-TR"/>
              <a:pPr fontAlgn="base">
                <a:spcBef>
                  <a:spcPct val="0"/>
                </a:spcBef>
                <a:spcAft>
                  <a:spcPct val="0"/>
                </a:spcAft>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1683"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1684"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945D791-B552-4C79-B794-AD8001A7E7DC}" type="slidenum">
              <a:rPr lang="tr-TR"/>
              <a:pPr fontAlgn="base">
                <a:spcBef>
                  <a:spcPct val="0"/>
                </a:spcBef>
                <a:spcAft>
                  <a:spcPct val="0"/>
                </a:spcAft>
              </a:pPr>
              <a:t>26</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2707"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2708"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DEE47E8-E907-4D43-BA10-7564626C377A}" type="slidenum">
              <a:rPr lang="tr-TR"/>
              <a:pPr fontAlgn="base">
                <a:spcBef>
                  <a:spcPct val="0"/>
                </a:spcBef>
                <a:spcAft>
                  <a:spcPct val="0"/>
                </a:spcAft>
              </a:pPr>
              <a:t>27</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3731"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3732"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F67304-DEEC-4279-B9EA-95A555FAB682}" type="slidenum">
              <a:rPr lang="tr-TR"/>
              <a:pPr fontAlgn="base">
                <a:spcBef>
                  <a:spcPct val="0"/>
                </a:spcBef>
                <a:spcAft>
                  <a:spcPct val="0"/>
                </a:spcAft>
              </a:pPr>
              <a:t>28</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4755"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475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D063B4-DE04-4006-8315-0BA0CC2A0A2A}" type="slidenum">
              <a:rPr lang="tr-TR"/>
              <a:pPr fontAlgn="base">
                <a:spcBef>
                  <a:spcPct val="0"/>
                </a:spcBef>
                <a:spcAft>
                  <a:spcPct val="0"/>
                </a:spcAft>
              </a:pPr>
              <a:t>29</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75779"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7578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840990A-EA8B-4166-B5EA-0F8EB32B7591}" type="slidenum">
              <a:rPr lang="tr-TR"/>
              <a:pPr fontAlgn="base">
                <a:spcBef>
                  <a:spcPct val="0"/>
                </a:spcBef>
                <a:spcAft>
                  <a:spcPct val="0"/>
                </a:spcAft>
              </a:pPr>
              <a:t>35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4275"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427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9726644-8DF3-4224-9E9B-3461356F2CD7}" type="slidenum">
              <a:rPr lang="tr-TR"/>
              <a:pPr fontAlgn="base">
                <a:spcBef>
                  <a:spcPct val="0"/>
                </a:spcBef>
                <a:spcAft>
                  <a:spcPct val="0"/>
                </a:spcAft>
              </a:pPr>
              <a:t>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5299"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530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1C10A9-24A8-4A11-9572-EAB41E406931}" type="slidenum">
              <a:rPr lang="tr-TR"/>
              <a:pPr fontAlgn="base">
                <a:spcBef>
                  <a:spcPct val="0"/>
                </a:spcBef>
                <a:spcAft>
                  <a:spcPct val="0"/>
                </a:spcAft>
              </a:pPr>
              <a:t>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6323"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6324"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0C6BE1-27B1-4F07-9CB1-01D2F3F62612}" type="slidenum">
              <a:rPr lang="tr-TR"/>
              <a:pPr fontAlgn="base">
                <a:spcBef>
                  <a:spcPct val="0"/>
                </a:spcBef>
                <a:spcAft>
                  <a:spcPct val="0"/>
                </a:spcAft>
              </a:pPr>
              <a:t>8</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7348" name="Rectangle 4"/>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146912-6F4D-4C05-942B-F5FC03DAF106}" type="slidenum">
              <a:rPr lang="tr-TR"/>
              <a:pPr fontAlgn="base">
                <a:spcBef>
                  <a:spcPct val="0"/>
                </a:spcBef>
                <a:spcAft>
                  <a:spcPct val="0"/>
                </a:spcAft>
              </a:pPr>
              <a:t>10</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8371"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8372"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C09021-57A0-412D-A0FF-249EF95CCC70}" type="slidenum">
              <a:rPr lang="tr-TR"/>
              <a:pPr fontAlgn="base">
                <a:spcBef>
                  <a:spcPct val="0"/>
                </a:spcBef>
                <a:spcAft>
                  <a:spcPct val="0"/>
                </a:spcAft>
              </a:pPr>
              <a:t>11</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59395"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59396"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B06622-98EA-464B-8CFB-5E43A2F5720A}" type="slidenum">
              <a:rPr lang="tr-TR"/>
              <a:pPr fontAlgn="base">
                <a:spcBef>
                  <a:spcPct val="0"/>
                </a:spcBef>
                <a:spcAft>
                  <a:spcPct val="0"/>
                </a:spcAft>
              </a:pPr>
              <a:t>12</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Slayt Görüntüsü Yer Tutucusu"/>
          <p:cNvSpPr>
            <a:spLocks noGrp="1" noRot="1" noChangeAspect="1" noTextEdit="1"/>
          </p:cNvSpPr>
          <p:nvPr>
            <p:ph type="sldImg"/>
          </p:nvPr>
        </p:nvSpPr>
        <p:spPr bwMode="auto">
          <a:noFill/>
          <a:ln>
            <a:solidFill>
              <a:srgbClr val="000000"/>
            </a:solidFill>
            <a:miter lim="800000"/>
            <a:headEnd/>
            <a:tailEnd/>
          </a:ln>
        </p:spPr>
      </p:sp>
      <p:sp>
        <p:nvSpPr>
          <p:cNvPr id="60419" name="2 Not Yer Tutucusu"/>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60420" name="3 Slayt Numarası Yer Tutucusu"/>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3773F7-CCF5-4069-AD0E-1E712521FBFC}" type="slidenum">
              <a:rPr lang="tr-TR"/>
              <a:pPr fontAlgn="base">
                <a:spcBef>
                  <a:spcPct val="0"/>
                </a:spcBef>
                <a:spcAft>
                  <a:spcPct val="0"/>
                </a:spcAft>
              </a:pPr>
              <a:t>13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10 Dik Üçgen"/>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15 Grup"/>
          <p:cNvGrpSpPr>
            <a:grpSpLocks/>
          </p:cNvGrpSpPr>
          <p:nvPr/>
        </p:nvGrpSpPr>
        <p:grpSpPr bwMode="auto">
          <a:xfrm>
            <a:off x="-3175" y="4953000"/>
            <a:ext cx="9147175" cy="1911350"/>
            <a:chOff x="-3765" y="4832896"/>
            <a:chExt cx="9147765" cy="2032192"/>
          </a:xfrm>
        </p:grpSpPr>
        <p:sp>
          <p:nvSpPr>
            <p:cNvPr id="6" name="16 Serbest Form"/>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18 Serbest Form"/>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19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20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8 Başlık"/>
          <p:cNvSpPr>
            <a:spLocks noGrp="1"/>
          </p:cNvSpPr>
          <p:nvPr>
            <p:ph type="ctrTitle"/>
          </p:nvPr>
        </p:nvSpPr>
        <p:spPr>
          <a:xfrm>
            <a:off x="685800" y="1752601"/>
            <a:ext cx="7772400" cy="1829761"/>
          </a:xfrm>
        </p:spPr>
        <p:txBody>
          <a:bodyPr anchor="b">
            <a:normAutofit/>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lang="tr-TR" smtClean="0"/>
              <a:t>Asıl başlık stili için tıklatın</a:t>
            </a:r>
            <a:endParaRPr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11" name="29 Veri Yer Tutucusu"/>
          <p:cNvSpPr>
            <a:spLocks noGrp="1"/>
          </p:cNvSpPr>
          <p:nvPr>
            <p:ph type="dt" sz="half" idx="10"/>
          </p:nvPr>
        </p:nvSpPr>
        <p:spPr/>
        <p:txBody>
          <a:bodyPr/>
          <a:lstStyle>
            <a:lvl1pPr>
              <a:defRPr smtClean="0">
                <a:solidFill>
                  <a:srgbClr val="FFFFFF"/>
                </a:solidFill>
              </a:defRPr>
            </a:lvl1pPr>
            <a:extLst/>
          </a:lstStyle>
          <a:p>
            <a:pPr>
              <a:defRPr/>
            </a:pPr>
            <a:fld id="{39B58B40-DAF4-4268-9712-F68955FAB8B7}" type="datetimeFigureOut">
              <a:rPr lang="en-US"/>
              <a:pPr>
                <a:defRPr/>
              </a:pPr>
              <a:t>12/27/2011</a:t>
            </a:fld>
            <a:endParaRPr lang="en-US"/>
          </a:p>
        </p:txBody>
      </p:sp>
      <p:sp>
        <p:nvSpPr>
          <p:cNvPr id="12" name="18 Altbilgi Yer Tutucusu"/>
          <p:cNvSpPr>
            <a:spLocks noGrp="1"/>
          </p:cNvSpPr>
          <p:nvPr>
            <p:ph type="ftr" sz="quarter" idx="11"/>
          </p:nvPr>
        </p:nvSpPr>
        <p:spPr/>
        <p:txBody>
          <a:bodyPr/>
          <a:lstStyle>
            <a:lvl1pPr>
              <a:defRPr sz="1000" dirty="0" smtClean="0">
                <a:solidFill>
                  <a:schemeClr val="accent1">
                    <a:tint val="20000"/>
                  </a:schemeClr>
                </a:solidFill>
              </a:defRPr>
            </a:lvl1pPr>
            <a:extLst/>
          </a:lstStyle>
          <a:p>
            <a:pPr>
              <a:defRPr/>
            </a:pPr>
            <a:r>
              <a:rPr lang="tr-TR"/>
              <a:t> Arş. Gör. Burak İNNER (Yük.Müh.) Kocaeli Üniversitesi</a:t>
            </a:r>
            <a:endParaRPr lang="en-US"/>
          </a:p>
        </p:txBody>
      </p:sp>
      <p:sp>
        <p:nvSpPr>
          <p:cNvPr id="13" name="26 Slayt Numarası Yer Tutucusu"/>
          <p:cNvSpPr>
            <a:spLocks noGrp="1"/>
          </p:cNvSpPr>
          <p:nvPr>
            <p:ph type="sldNum" sz="quarter" idx="12"/>
          </p:nvPr>
        </p:nvSpPr>
        <p:spPr/>
        <p:txBody>
          <a:bodyPr/>
          <a:lstStyle>
            <a:lvl1pPr>
              <a:defRPr smtClean="0">
                <a:solidFill>
                  <a:srgbClr val="FFFFFF"/>
                </a:solidFill>
              </a:defRPr>
            </a:lvl1pPr>
            <a:extLst/>
          </a:lstStyle>
          <a:p>
            <a:pPr>
              <a:defRPr/>
            </a:pPr>
            <a:fld id="{D4FCD973-CBEA-4277-902B-5AA889DBF22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4" name="5 Altbilgi Yer Tutucusu"/>
          <p:cNvSpPr txBox="1">
            <a:spLocks/>
          </p:cNvSpPr>
          <p:nvPr userDrawn="1"/>
        </p:nvSpPr>
        <p:spPr>
          <a:xfrm>
            <a:off x="3200400" y="6416675"/>
            <a:ext cx="4267200" cy="365125"/>
          </a:xfrm>
          <a:prstGeom prst="rect">
            <a:avLst/>
          </a:prstGeom>
        </p:spPr>
        <p:txBody>
          <a:bodyPr anchor="b"/>
          <a:lstStyle>
            <a:lvl1pPr>
              <a:defRPr sz="1000"/>
            </a:lvl1pPr>
            <a:extLst/>
          </a:lstStyle>
          <a:p>
            <a:pPr algn="ctr" fontAlgn="auto">
              <a:spcBef>
                <a:spcPts val="0"/>
              </a:spcBef>
              <a:spcAft>
                <a:spcPts val="0"/>
              </a:spcAft>
              <a:defRPr/>
            </a:pPr>
            <a:r>
              <a:rPr lang="tr-TR" dirty="0" smtClean="0">
                <a:latin typeface="+mn-lt"/>
                <a:cs typeface="+mn-cs"/>
              </a:rPr>
              <a:t> Arş. Gör. Burak İNNER (Yük.Müh.) Kocaeli Üniversitesi</a:t>
            </a:r>
            <a:endParaRPr lang="en-US" dirty="0">
              <a:latin typeface="+mn-lt"/>
              <a:cs typeface="+mn-cs"/>
            </a:endParaRPr>
          </a:p>
        </p:txBody>
      </p:sp>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1481329"/>
            <a:ext cx="8229600" cy="4386071"/>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3 Veri Yer Tutucusu"/>
          <p:cNvSpPr>
            <a:spLocks noGrp="1"/>
          </p:cNvSpPr>
          <p:nvPr>
            <p:ph type="dt" sz="half" idx="10"/>
          </p:nvPr>
        </p:nvSpPr>
        <p:spPr/>
        <p:txBody>
          <a:bodyPr/>
          <a:lstStyle>
            <a:lvl1pPr>
              <a:defRPr/>
            </a:lvl1pPr>
            <a:extLst/>
          </a:lstStyle>
          <a:p>
            <a:pPr>
              <a:defRPr/>
            </a:pPr>
            <a:fld id="{F4E869FE-9183-4B2C-A169-6FC149C1B9D6}" type="datetimeFigureOut">
              <a:rPr lang="en-US"/>
              <a:pPr>
                <a:defRPr/>
              </a:pPr>
              <a:t>12/27/2011</a:t>
            </a:fld>
            <a:endParaRPr lang="en-US"/>
          </a:p>
        </p:txBody>
      </p:sp>
      <p:sp>
        <p:nvSpPr>
          <p:cNvPr id="6" name="5 Slayt Numarası Yer Tutucusu"/>
          <p:cNvSpPr>
            <a:spLocks noGrp="1"/>
          </p:cNvSpPr>
          <p:nvPr>
            <p:ph type="sldNum" sz="quarter" idx="11"/>
          </p:nvPr>
        </p:nvSpPr>
        <p:spPr/>
        <p:txBody>
          <a:bodyPr/>
          <a:lstStyle>
            <a:lvl1pPr>
              <a:defRPr/>
            </a:lvl1pPr>
            <a:extLst/>
          </a:lstStyle>
          <a:p>
            <a:pPr>
              <a:defRPr/>
            </a:pPr>
            <a:fld id="{C3558319-69AF-49EA-90F9-4698024CEEF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274641"/>
            <a:ext cx="6324600" cy="5592760"/>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Veri Yer Tutucusu"/>
          <p:cNvSpPr>
            <a:spLocks noGrp="1"/>
          </p:cNvSpPr>
          <p:nvPr>
            <p:ph type="dt" sz="half" idx="10"/>
          </p:nvPr>
        </p:nvSpPr>
        <p:spPr/>
        <p:txBody>
          <a:bodyPr/>
          <a:lstStyle>
            <a:lvl1pPr>
              <a:defRPr/>
            </a:lvl1pPr>
            <a:extLst/>
          </a:lstStyle>
          <a:p>
            <a:pPr>
              <a:defRPr/>
            </a:pPr>
            <a:fld id="{4FCCDC46-5DD4-4635-8483-135D6A652B1A}" type="datetimeFigureOut">
              <a:rPr lang="en-US"/>
              <a:pPr>
                <a:defRPr/>
              </a:pPr>
              <a:t>12/27/2011</a:t>
            </a:fld>
            <a:endParaRPr lang="en-US"/>
          </a:p>
        </p:txBody>
      </p:sp>
      <p:sp>
        <p:nvSpPr>
          <p:cNvPr id="5" name="4 Altbilgi Yer Tutucusu"/>
          <p:cNvSpPr>
            <a:spLocks noGrp="1"/>
          </p:cNvSpPr>
          <p:nvPr>
            <p:ph type="ftr" sz="quarter" idx="11"/>
          </p:nvPr>
        </p:nvSpPr>
        <p:spPr/>
        <p:txBody>
          <a:bodyPr/>
          <a:lstStyle>
            <a:lvl1pPr>
              <a:defRPr sz="1000"/>
            </a:lvl1pPr>
            <a:extLst/>
          </a:lstStyle>
          <a:p>
            <a:pPr>
              <a:defRPr/>
            </a:pPr>
            <a:r>
              <a:rPr lang="tr-TR"/>
              <a:t> Arş. Gör. Burak İNNER (Yük.Müh.) Kocaeli Üniversitesi</a:t>
            </a:r>
            <a:endParaRPr lang="en-US"/>
          </a:p>
        </p:txBody>
      </p:sp>
      <p:sp>
        <p:nvSpPr>
          <p:cNvPr id="6" name="5 Slayt Numarası Yer Tutucusu"/>
          <p:cNvSpPr>
            <a:spLocks noGrp="1"/>
          </p:cNvSpPr>
          <p:nvPr>
            <p:ph type="sldNum" sz="quarter" idx="12"/>
          </p:nvPr>
        </p:nvSpPr>
        <p:spPr/>
        <p:txBody>
          <a:bodyPr/>
          <a:lstStyle>
            <a:lvl1pPr>
              <a:defRPr/>
            </a:lvl1pPr>
            <a:extLst/>
          </a:lstStyle>
          <a:p>
            <a:pPr>
              <a:defRPr/>
            </a:pPr>
            <a:fld id="{68A5CAA3-F0DD-4BD0-BEF5-3AA75F0B867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Albüm Kapağı">
    <p:spTree>
      <p:nvGrpSpPr>
        <p:cNvPr id="1" name=""/>
        <p:cNvGrpSpPr/>
        <p:nvPr/>
      </p:nvGrpSpPr>
      <p:grpSpPr>
        <a:xfrm>
          <a:off x="0" y="0"/>
          <a:ext cx="0" cy="0"/>
          <a:chOff x="0" y="0"/>
          <a:chExt cx="0" cy="0"/>
        </a:xfrm>
      </p:grpSpPr>
      <p:sp>
        <p:nvSpPr>
          <p:cNvPr id="31" name="Text Placeholder 30"/>
          <p:cNvSpPr>
            <a:spLocks noGrp="1"/>
          </p:cNvSpPr>
          <p:nvPr>
            <p:ph type="body" sz="quarter" idx="10"/>
          </p:nvPr>
        </p:nvSpPr>
        <p:spPr>
          <a:xfrm>
            <a:off x="228600" y="5467350"/>
            <a:ext cx="8672946" cy="1238250"/>
          </a:xfrm>
          <a:solidFill>
            <a:schemeClr val="accent1"/>
          </a:solidFill>
        </p:spPr>
        <p:txBody>
          <a:bodyPr anchor="ctr">
            <a:noAutofit/>
          </a:bodyPr>
          <a:lstStyle>
            <a:lvl1pPr marL="0" indent="0" algn="l" eaLnBrk="1" latinLnBrk="0" hangingPunct="1">
              <a:buFontTx/>
              <a:buNone/>
              <a:defRPr kumimoji="0" lang="tr-TR" sz="4800" baseline="0">
                <a:solidFill>
                  <a:schemeClr val="bg1"/>
                </a:solidFill>
              </a:defRPr>
            </a:lvl1pPr>
            <a:extLst/>
          </a:lstStyle>
          <a:p>
            <a:pPr lvl="0"/>
            <a:r>
              <a:rPr lang="tr-TR" smtClean="0"/>
              <a:t>Asıl metin stillerini düzenlemek için tıklatın</a:t>
            </a:r>
          </a:p>
        </p:txBody>
      </p:sp>
      <p:sp>
        <p:nvSpPr>
          <p:cNvPr id="12" name="Picture Placeholder 11"/>
          <p:cNvSpPr>
            <a:spLocks noGrp="1"/>
          </p:cNvSpPr>
          <p:nvPr>
            <p:ph type="pic" sz="quarter" idx="11"/>
          </p:nvPr>
        </p:nvSpPr>
        <p:spPr>
          <a:xfrm>
            <a:off x="228600" y="152400"/>
            <a:ext cx="8686800" cy="5239512"/>
          </a:xfrm>
          <a:solidFill>
            <a:schemeClr val="bg1"/>
          </a:solidFill>
          <a:ln w="34925" cap="rnd" cmpd="sng" algn="ctr">
            <a:noFill/>
            <a:prstDash val="solid"/>
          </a:ln>
          <a:effectLst/>
        </p:spPr>
        <p:style>
          <a:lnRef idx="3">
            <a:schemeClr val="lt1"/>
          </a:lnRef>
          <a:fillRef idx="1">
            <a:schemeClr val="accent5"/>
          </a:fillRef>
          <a:effectRef idx="1">
            <a:schemeClr val="accent5"/>
          </a:effectRef>
          <a:fontRef idx="minor">
            <a:schemeClr val="lt1"/>
          </a:fontRef>
        </p:style>
        <p:txBody>
          <a:bodyPr>
            <a:normAutofit/>
          </a:bodyPr>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lvl="0"/>
            <a:r>
              <a:rPr lang="tr-TR" noProof="0" smtClean="0"/>
              <a:t>Resim eklemek için simgeyi tıklatın</a:t>
            </a:r>
            <a:endParaRPr lang="tr-TR" noProof="0"/>
          </a:p>
        </p:txBody>
      </p:sp>
      <p:sp>
        <p:nvSpPr>
          <p:cNvPr id="4" name="Rectangle 3"/>
          <p:cNvSpPr>
            <a:spLocks noGrp="1"/>
          </p:cNvSpPr>
          <p:nvPr>
            <p:ph type="dt" sz="half" idx="12"/>
          </p:nvPr>
        </p:nvSpPr>
        <p:spPr/>
        <p:txBody>
          <a:bodyPr/>
          <a:lstStyle>
            <a:lvl1pPr algn="r">
              <a:defRPr>
                <a:solidFill>
                  <a:schemeClr val="bg1"/>
                </a:solidFill>
              </a:defRPr>
            </a:lvl1pPr>
            <a:extLst/>
          </a:lstStyle>
          <a:p>
            <a:pPr>
              <a:defRPr/>
            </a:pPr>
            <a:fld id="{F5D385DE-1008-4A04-994B-F660C4EC21D7}" type="datetimeFigureOut">
              <a:rPr lang="tr-TR"/>
              <a:pPr>
                <a:defRPr/>
              </a:pPr>
              <a:t>27.12.2011</a:t>
            </a:fld>
            <a:endParaRPr lang="tr-TR"/>
          </a:p>
        </p:txBody>
      </p:sp>
      <p:sp>
        <p:nvSpPr>
          <p:cNvPr id="5" name="Rectangle 12"/>
          <p:cNvSpPr>
            <a:spLocks noGrp="1"/>
          </p:cNvSpPr>
          <p:nvPr>
            <p:ph type="sldNum" sz="quarter" idx="13"/>
          </p:nvPr>
        </p:nvSpPr>
        <p:spPr/>
        <p:txBody>
          <a:bodyPr/>
          <a:lstStyle>
            <a:lvl1pPr>
              <a:defRPr>
                <a:solidFill>
                  <a:schemeClr val="bg1"/>
                </a:solidFill>
              </a:defRPr>
            </a:lvl1pPr>
            <a:extLst/>
          </a:lstStyle>
          <a:p>
            <a:pPr>
              <a:defRPr/>
            </a:pPr>
            <a:fld id="{4B1A5279-BDEB-46B8-A07D-869FF8245323}" type="slidenum">
              <a:rPr lang="tr-TR"/>
              <a:pPr>
                <a:defRPr/>
              </a:pPr>
              <a:t>‹#›</a:t>
            </a:fld>
            <a:endParaRPr lang="tr-T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Dikey, Açıklama Yazılı">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normAutofit/>
          </a:bodyPr>
          <a:lstStyle>
            <a:lvl1pPr marL="0" indent="0" algn="ctr" rtl="0" eaLnBrk="1" latinLnBrk="0" hangingPunct="1">
              <a:spcBef>
                <a:spcPct val="20000"/>
              </a:spcBef>
              <a:defRPr kumimoji="0" lang="tr-TR" sz="2000">
                <a:solidFill>
                  <a:schemeClr val="tx2"/>
                </a:solidFill>
                <a:latin typeface="+mn-lt"/>
                <a:ea typeface="+mn-ea"/>
                <a:cs typeface="+mn-cs"/>
              </a:defRPr>
            </a:lvl1pPr>
            <a:extLst/>
          </a:lstStyle>
          <a:p>
            <a:pPr lvl="0"/>
            <a:r>
              <a:rPr lang="tr-TR" noProof="0" smtClean="0"/>
              <a:t>Resim eklemek için simgeyi tıklatın</a:t>
            </a:r>
            <a:endParaRPr lang="tr-TR" noProof="0"/>
          </a:p>
        </p:txBody>
      </p:sp>
      <p:sp>
        <p:nvSpPr>
          <p:cNvPr id="25" name="Text Placeholder 24"/>
          <p:cNvSpPr>
            <a:spLocks noGrp="1"/>
          </p:cNvSpPr>
          <p:nvPr>
            <p:ph type="body" sz="quarter" idx="11"/>
          </p:nvPr>
        </p:nvSpPr>
        <p:spPr>
          <a:xfrm>
            <a:off x="5105400" y="228600"/>
            <a:ext cx="3200400" cy="3810000"/>
          </a:xfrm>
        </p:spPr>
        <p:txBody>
          <a:bodyPr tIns="91440" bIns="91440"/>
          <a:lstStyle>
            <a:lvl1pPr marL="0" marR="0" indent="0" algn="l" eaLnBrk="1" latinLnBrk="0" hangingPunct="1">
              <a:buFontTx/>
              <a:buNone/>
              <a:defRPr kumimoji="0" lang="tr-TR" sz="2000" i="0"/>
            </a:lvl1pPr>
            <a:extLst/>
          </a:lstStyle>
          <a:p>
            <a:pPr lvl="0"/>
            <a:r>
              <a:rPr lang="tr-TR" smtClean="0"/>
              <a:t>Asıl metin stillerini düzenlemek için tıklatın</a:t>
            </a:r>
          </a:p>
        </p:txBody>
      </p:sp>
      <p:sp>
        <p:nvSpPr>
          <p:cNvPr id="4" name="Rectangle 6"/>
          <p:cNvSpPr>
            <a:spLocks noGrp="1"/>
          </p:cNvSpPr>
          <p:nvPr>
            <p:ph type="dt" sz="half" idx="12"/>
          </p:nvPr>
        </p:nvSpPr>
        <p:spPr/>
        <p:txBody>
          <a:bodyPr/>
          <a:lstStyle>
            <a:lvl1pPr algn="r">
              <a:defRPr>
                <a:solidFill>
                  <a:schemeClr val="bg1"/>
                </a:solidFill>
              </a:defRPr>
            </a:lvl1pPr>
            <a:extLst/>
          </a:lstStyle>
          <a:p>
            <a:pPr>
              <a:defRPr/>
            </a:pPr>
            <a:fld id="{7CBFF108-3D18-4BB2-95C7-6EFC52D3D668}" type="datetimeFigureOut">
              <a:rPr lang="tr-TR"/>
              <a:pPr>
                <a:defRPr/>
              </a:pPr>
              <a:t>27.12.2011</a:t>
            </a:fld>
            <a:endParaRPr lang="tr-TR"/>
          </a:p>
        </p:txBody>
      </p:sp>
      <p:sp>
        <p:nvSpPr>
          <p:cNvPr id="5" name="Rectangle 7"/>
          <p:cNvSpPr>
            <a:spLocks noGrp="1"/>
          </p:cNvSpPr>
          <p:nvPr>
            <p:ph type="sldNum" sz="quarter" idx="13"/>
          </p:nvPr>
        </p:nvSpPr>
        <p:spPr/>
        <p:txBody>
          <a:bodyPr/>
          <a:lstStyle>
            <a:lvl1pPr>
              <a:defRPr>
                <a:solidFill>
                  <a:srgbClr val="FFFFFF"/>
                </a:solidFill>
              </a:defRPr>
            </a:lvl1pPr>
            <a:extLst/>
          </a:lstStyle>
          <a:p>
            <a:pPr>
              <a:defRPr/>
            </a:pPr>
            <a:fld id="{866303E8-A024-413C-805D-24C30F6FF7F9}" type="slidenum">
              <a:rPr lang="tr-TR"/>
              <a:pPr>
                <a:defRPr/>
              </a:pPr>
              <a:t>‹#›</a:t>
            </a:fld>
            <a:endParaRPr lang="tr-TR"/>
          </a:p>
        </p:txBody>
      </p:sp>
      <p:sp>
        <p:nvSpPr>
          <p:cNvPr id="6" name="Rectangle 8"/>
          <p:cNvSpPr>
            <a:spLocks noGrp="1"/>
          </p:cNvSpPr>
          <p:nvPr>
            <p:ph type="ftr" sz="quarter" idx="14"/>
          </p:nvPr>
        </p:nvSpPr>
        <p:spPr/>
        <p:txBody>
          <a:bodyPr/>
          <a:lstStyle>
            <a:lvl1pPr>
              <a:defRPr sz="1000"/>
            </a:lvl1pPr>
            <a:extLst/>
          </a:lstStyle>
          <a:p>
            <a:pPr>
              <a:defRPr/>
            </a:pPr>
            <a:r>
              <a:rPr lang="tr-TR"/>
              <a:t> Arş. Gör. Burak İNNER (Yük.Müh.) Kocaeli Üniversitesi</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extLst/>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7" name="6 Başlık"/>
          <p:cNvSpPr>
            <a:spLocks noGrp="1"/>
          </p:cNvSpPr>
          <p:nvPr>
            <p:ph type="title"/>
          </p:nvPr>
        </p:nvSpPr>
        <p:spPr/>
        <p:txBody>
          <a:bodyPr rtlCol="0"/>
          <a:lstStyle>
            <a:extLst/>
          </a:lstStyle>
          <a:p>
            <a:r>
              <a:rPr lang="tr-TR" smtClean="0"/>
              <a:t>Asıl başlık stili için tıklatın</a:t>
            </a:r>
            <a:endParaRPr lang="en-US"/>
          </a:p>
        </p:txBody>
      </p:sp>
      <p:sp>
        <p:nvSpPr>
          <p:cNvPr id="4" name="3 Veri Yer Tutucusu"/>
          <p:cNvSpPr>
            <a:spLocks noGrp="1"/>
          </p:cNvSpPr>
          <p:nvPr>
            <p:ph type="dt" sz="half" idx="10"/>
          </p:nvPr>
        </p:nvSpPr>
        <p:spPr/>
        <p:txBody>
          <a:bodyPr/>
          <a:lstStyle>
            <a:lvl1pPr>
              <a:defRPr/>
            </a:lvl1pPr>
            <a:extLst/>
          </a:lstStyle>
          <a:p>
            <a:pPr>
              <a:defRPr/>
            </a:pPr>
            <a:fld id="{2C9A1CD7-939C-4465-9B7B-97A526988D62}" type="datetimeFigureOut">
              <a:rPr lang="en-US"/>
              <a:pPr>
                <a:defRPr/>
              </a:pPr>
              <a:t>12/27/2011</a:t>
            </a:fld>
            <a:endParaRPr lang="en-US"/>
          </a:p>
        </p:txBody>
      </p:sp>
      <p:sp>
        <p:nvSpPr>
          <p:cNvPr id="5" name="4 Altbilgi Yer Tutucusu"/>
          <p:cNvSpPr>
            <a:spLocks noGrp="1"/>
          </p:cNvSpPr>
          <p:nvPr>
            <p:ph type="ftr" sz="quarter" idx="11"/>
          </p:nvPr>
        </p:nvSpPr>
        <p:spPr>
          <a:xfrm>
            <a:off x="3505200" y="6400800"/>
            <a:ext cx="4267200" cy="365125"/>
          </a:xfrm>
        </p:spPr>
        <p:txBody>
          <a:bodyPr/>
          <a:lstStyle>
            <a:lvl1pPr>
              <a:defRPr sz="1000" dirty="0" smtClean="0"/>
            </a:lvl1pPr>
            <a:extLst/>
          </a:lstStyle>
          <a:p>
            <a:pPr>
              <a:defRPr/>
            </a:pPr>
            <a:r>
              <a:rPr lang="tr-TR"/>
              <a:t> Arş. Gör. Burak İNNER (Yük.Müh.) Kocaeli Üniversitesi</a:t>
            </a:r>
            <a:endParaRPr lang="en-US"/>
          </a:p>
        </p:txBody>
      </p:sp>
      <p:sp>
        <p:nvSpPr>
          <p:cNvPr id="6" name="5 Slayt Numarası Yer Tutucusu"/>
          <p:cNvSpPr>
            <a:spLocks noGrp="1"/>
          </p:cNvSpPr>
          <p:nvPr>
            <p:ph type="sldNum" sz="quarter" idx="12"/>
          </p:nvPr>
        </p:nvSpPr>
        <p:spPr/>
        <p:txBody>
          <a:bodyPr/>
          <a:lstStyle>
            <a:lvl1pPr>
              <a:defRPr/>
            </a:lvl1pPr>
            <a:extLst/>
          </a:lstStyle>
          <a:p>
            <a:pPr>
              <a:defRPr/>
            </a:pPr>
            <a:fld id="{DD40F539-A93C-4819-BBCF-A40228B65E8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4" name="10 Köşeli Çift Ayraç"/>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15 Köşeli Çift Ayraç"/>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1 Başlık"/>
          <p:cNvSpPr>
            <a:spLocks noGrp="1"/>
          </p:cNvSpPr>
          <p:nvPr>
            <p:ph type="title"/>
          </p:nvPr>
        </p:nvSpPr>
        <p:spPr>
          <a:xfrm>
            <a:off x="722376" y="1059712"/>
            <a:ext cx="7772400" cy="1828800"/>
          </a:xfrm>
        </p:spPr>
        <p:txBody>
          <a:bodyPr anchor="b">
            <a:normAutofit/>
          </a:bodyPr>
          <a:lstStyle>
            <a:lvl1pPr algn="r">
              <a:buNone/>
              <a:defRPr sz="4800" b="1" cap="none" baseline="0">
                <a:effectLst>
                  <a:outerShdw blurRad="31750" dist="25400" dir="5400000" algn="tl" rotWithShape="0">
                    <a:srgbClr val="000000">
                      <a:alpha val="25000"/>
                    </a:srgbClr>
                  </a:outerShdw>
                </a:effectLst>
              </a:defRPr>
            </a:lvl1pPr>
            <a:extLst/>
          </a:lstStyle>
          <a:p>
            <a:r>
              <a:rPr lang="tr-TR" smtClean="0"/>
              <a:t>Asıl başlık stili için tıklatın</a:t>
            </a:r>
            <a:endParaRPr lang="en-US"/>
          </a:p>
        </p:txBody>
      </p:sp>
      <p:sp>
        <p:nvSpPr>
          <p:cNvPr id="3" name="2 Metin Yer Tutucusu"/>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6" name="3 Veri Yer Tutucusu"/>
          <p:cNvSpPr>
            <a:spLocks noGrp="1"/>
          </p:cNvSpPr>
          <p:nvPr>
            <p:ph type="dt" sz="half" idx="10"/>
          </p:nvPr>
        </p:nvSpPr>
        <p:spPr/>
        <p:txBody>
          <a:bodyPr/>
          <a:lstStyle>
            <a:lvl1pPr>
              <a:defRPr/>
            </a:lvl1pPr>
            <a:extLst/>
          </a:lstStyle>
          <a:p>
            <a:pPr>
              <a:defRPr/>
            </a:pPr>
            <a:fld id="{0843C5E4-3166-46DC-8312-2AF99BCAF5D4}" type="datetimeFigureOut">
              <a:rPr lang="en-US"/>
              <a:pPr>
                <a:defRPr/>
              </a:pPr>
              <a:t>12/27/2011</a:t>
            </a:fld>
            <a:endParaRPr lang="en-US"/>
          </a:p>
        </p:txBody>
      </p:sp>
      <p:sp>
        <p:nvSpPr>
          <p:cNvPr id="7" name="4 Altbilgi Yer Tutucusu"/>
          <p:cNvSpPr>
            <a:spLocks noGrp="1"/>
          </p:cNvSpPr>
          <p:nvPr>
            <p:ph type="ftr" sz="quarter" idx="11"/>
          </p:nvPr>
        </p:nvSpPr>
        <p:spPr/>
        <p:txBody>
          <a:bodyPr/>
          <a:lstStyle>
            <a:lvl1pPr>
              <a:defRPr sz="1000"/>
            </a:lvl1pPr>
            <a:extLst/>
          </a:lstStyle>
          <a:p>
            <a:pPr>
              <a:defRPr/>
            </a:pPr>
            <a:r>
              <a:rPr lang="tr-TR"/>
              <a:t> Arş. Gör. Burak İNNER (Yük.Müh.) Kocaeli Üniversitesi</a:t>
            </a:r>
            <a:endParaRPr lang="en-US"/>
          </a:p>
        </p:txBody>
      </p:sp>
      <p:sp>
        <p:nvSpPr>
          <p:cNvPr id="8" name="5 Slayt Numarası Yer Tutucusu"/>
          <p:cNvSpPr>
            <a:spLocks noGrp="1"/>
          </p:cNvSpPr>
          <p:nvPr>
            <p:ph type="sldNum" sz="quarter" idx="12"/>
          </p:nvPr>
        </p:nvSpPr>
        <p:spPr/>
        <p:txBody>
          <a:bodyPr/>
          <a:lstStyle>
            <a:lvl1pPr>
              <a:defRPr/>
            </a:lvl1pPr>
            <a:extLst/>
          </a:lstStyle>
          <a:p>
            <a:pPr>
              <a:defRPr/>
            </a:pPr>
            <a:fld id="{6F4EEDAD-BC72-4F6C-86F5-56E5D54E719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8" name="7 Başlık"/>
          <p:cNvSpPr>
            <a:spLocks noGrp="1"/>
          </p:cNvSpPr>
          <p:nvPr>
            <p:ph type="title"/>
          </p:nvPr>
        </p:nvSpPr>
        <p:spPr/>
        <p:txBody>
          <a:bodyPr rtlCol="0"/>
          <a:lstStyle>
            <a:extLst/>
          </a:lstStyle>
          <a:p>
            <a:r>
              <a:rPr lang="tr-TR" smtClean="0"/>
              <a:t>Asıl başlık stili için tıklatın</a:t>
            </a:r>
            <a:endParaRPr lang="en-US"/>
          </a:p>
        </p:txBody>
      </p:sp>
      <p:sp>
        <p:nvSpPr>
          <p:cNvPr id="5" name="4 Veri Yer Tutucusu"/>
          <p:cNvSpPr>
            <a:spLocks noGrp="1"/>
          </p:cNvSpPr>
          <p:nvPr>
            <p:ph type="dt" sz="half" idx="10"/>
          </p:nvPr>
        </p:nvSpPr>
        <p:spPr/>
        <p:txBody>
          <a:bodyPr/>
          <a:lstStyle>
            <a:lvl1pPr>
              <a:defRPr/>
            </a:lvl1pPr>
            <a:extLst/>
          </a:lstStyle>
          <a:p>
            <a:pPr>
              <a:defRPr/>
            </a:pPr>
            <a:fld id="{FD90AB6C-2625-4860-9CD5-A47292CBEB78}" type="datetimeFigureOut">
              <a:rPr lang="en-US"/>
              <a:pPr>
                <a:defRPr/>
              </a:pPr>
              <a:t>12/27/2011</a:t>
            </a:fld>
            <a:endParaRPr lang="en-US"/>
          </a:p>
        </p:txBody>
      </p:sp>
      <p:sp>
        <p:nvSpPr>
          <p:cNvPr id="6" name="5 Altbilgi Yer Tutucusu"/>
          <p:cNvSpPr>
            <a:spLocks noGrp="1"/>
          </p:cNvSpPr>
          <p:nvPr>
            <p:ph type="ftr" sz="quarter" idx="11"/>
          </p:nvPr>
        </p:nvSpPr>
        <p:spPr/>
        <p:txBody>
          <a:bodyPr/>
          <a:lstStyle>
            <a:lvl1pPr>
              <a:defRPr sz="1000"/>
            </a:lvl1pPr>
            <a:extLst/>
          </a:lstStyle>
          <a:p>
            <a:pPr>
              <a:defRPr/>
            </a:pPr>
            <a:endParaRPr lang="en-US"/>
          </a:p>
        </p:txBody>
      </p:sp>
      <p:sp>
        <p:nvSpPr>
          <p:cNvPr id="7" name="6 Slayt Numarası Yer Tutucusu"/>
          <p:cNvSpPr>
            <a:spLocks noGrp="1"/>
          </p:cNvSpPr>
          <p:nvPr>
            <p:ph type="sldNum" sz="quarter" idx="12"/>
          </p:nvPr>
        </p:nvSpPr>
        <p:spPr/>
        <p:txBody>
          <a:bodyPr/>
          <a:lstStyle>
            <a:lvl1pPr>
              <a:defRPr/>
            </a:lvl1pPr>
            <a:extLst/>
          </a:lstStyle>
          <a:p>
            <a:pPr>
              <a:defRPr/>
            </a:pPr>
            <a:fld id="{C11D00E3-31A6-4B70-98DA-6A3C2F63101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lstStyle>
            <a:lvl1pPr>
              <a:defRPr/>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6 Veri Yer Tutucusu"/>
          <p:cNvSpPr>
            <a:spLocks noGrp="1"/>
          </p:cNvSpPr>
          <p:nvPr>
            <p:ph type="dt" sz="half" idx="10"/>
          </p:nvPr>
        </p:nvSpPr>
        <p:spPr/>
        <p:txBody>
          <a:bodyPr/>
          <a:lstStyle>
            <a:lvl1pPr>
              <a:defRPr/>
            </a:lvl1pPr>
            <a:extLst/>
          </a:lstStyle>
          <a:p>
            <a:pPr>
              <a:defRPr/>
            </a:pPr>
            <a:fld id="{6C330C24-B4C4-40DF-A987-E1539992CC06}" type="datetimeFigureOut">
              <a:rPr lang="en-US"/>
              <a:pPr>
                <a:defRPr/>
              </a:pPr>
              <a:t>12/27/2011</a:t>
            </a:fld>
            <a:endParaRPr lang="en-US"/>
          </a:p>
        </p:txBody>
      </p:sp>
      <p:sp>
        <p:nvSpPr>
          <p:cNvPr id="8" name="7 Altbilgi Yer Tutucusu"/>
          <p:cNvSpPr>
            <a:spLocks noGrp="1"/>
          </p:cNvSpPr>
          <p:nvPr>
            <p:ph type="ftr" sz="quarter" idx="11"/>
          </p:nvPr>
        </p:nvSpPr>
        <p:spPr/>
        <p:txBody>
          <a:bodyPr/>
          <a:lstStyle>
            <a:lvl1pPr>
              <a:defRPr sz="1000" dirty="0" smtClean="0"/>
            </a:lvl1pPr>
            <a:extLst/>
          </a:lstStyle>
          <a:p>
            <a:pPr>
              <a:defRPr/>
            </a:pPr>
            <a:r>
              <a:rPr lang="tr-TR"/>
              <a:t> Arş. Gör. Burak İNNER (Yük.Müh.) Kocaeli Üniversitesi</a:t>
            </a:r>
            <a:endParaRPr lang="en-US"/>
          </a:p>
        </p:txBody>
      </p:sp>
      <p:sp>
        <p:nvSpPr>
          <p:cNvPr id="9" name="8 Slayt Numarası Yer Tutucusu"/>
          <p:cNvSpPr>
            <a:spLocks noGrp="1"/>
          </p:cNvSpPr>
          <p:nvPr>
            <p:ph type="sldNum" sz="quarter" idx="12"/>
          </p:nvPr>
        </p:nvSpPr>
        <p:spPr/>
        <p:txBody>
          <a:bodyPr/>
          <a:lstStyle>
            <a:lvl1pPr>
              <a:defRPr/>
            </a:lvl1pPr>
            <a:extLst/>
          </a:lstStyle>
          <a:p>
            <a:pPr>
              <a:defRPr/>
            </a:pPr>
            <a:fld id="{6DEE72A6-3352-4DD3-9B4C-692879B82F8A}"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6" name="5 Başlık"/>
          <p:cNvSpPr>
            <a:spLocks noGrp="1"/>
          </p:cNvSpPr>
          <p:nvPr>
            <p:ph type="title"/>
          </p:nvPr>
        </p:nvSpPr>
        <p:spPr/>
        <p:txBody>
          <a:bodyPr rtlCol="0"/>
          <a:lstStyle>
            <a:extLst/>
          </a:lstStyle>
          <a:p>
            <a:r>
              <a:rPr lang="tr-TR" smtClean="0"/>
              <a:t>Asıl başlık stili için tıklatın</a:t>
            </a:r>
            <a:endParaRPr lang="en-US"/>
          </a:p>
        </p:txBody>
      </p:sp>
      <p:sp>
        <p:nvSpPr>
          <p:cNvPr id="3" name="2 Veri Yer Tutucusu"/>
          <p:cNvSpPr>
            <a:spLocks noGrp="1"/>
          </p:cNvSpPr>
          <p:nvPr>
            <p:ph type="dt" sz="half" idx="10"/>
          </p:nvPr>
        </p:nvSpPr>
        <p:spPr/>
        <p:txBody>
          <a:bodyPr/>
          <a:lstStyle>
            <a:lvl1pPr>
              <a:defRPr/>
            </a:lvl1pPr>
            <a:extLst/>
          </a:lstStyle>
          <a:p>
            <a:pPr>
              <a:defRPr/>
            </a:pPr>
            <a:fld id="{3680943D-D9E8-4AA0-9FEC-AEF77656D06A}" type="datetimeFigureOut">
              <a:rPr lang="en-US"/>
              <a:pPr>
                <a:defRPr/>
              </a:pPr>
              <a:t>12/27/2011</a:t>
            </a:fld>
            <a:endParaRPr lang="en-US"/>
          </a:p>
        </p:txBody>
      </p:sp>
      <p:sp>
        <p:nvSpPr>
          <p:cNvPr id="4" name="3 Altbilgi Yer Tutucusu"/>
          <p:cNvSpPr>
            <a:spLocks noGrp="1"/>
          </p:cNvSpPr>
          <p:nvPr>
            <p:ph type="ftr" sz="quarter" idx="11"/>
          </p:nvPr>
        </p:nvSpPr>
        <p:spPr/>
        <p:txBody>
          <a:bodyPr/>
          <a:lstStyle>
            <a:lvl1pPr>
              <a:defRPr sz="1000" dirty="0" smtClean="0"/>
            </a:lvl1pPr>
            <a:extLst/>
          </a:lstStyle>
          <a:p>
            <a:pPr>
              <a:defRPr/>
            </a:pPr>
            <a:r>
              <a:rPr lang="tr-TR"/>
              <a:t> Arş. Gör. Burak İNNER (Yük.Müh.) Kocaeli Üniversitesi</a:t>
            </a:r>
            <a:endParaRPr lang="en-US"/>
          </a:p>
        </p:txBody>
      </p:sp>
      <p:sp>
        <p:nvSpPr>
          <p:cNvPr id="5" name="4 Slayt Numarası Yer Tutucusu"/>
          <p:cNvSpPr>
            <a:spLocks noGrp="1"/>
          </p:cNvSpPr>
          <p:nvPr>
            <p:ph type="sldNum" sz="quarter" idx="12"/>
          </p:nvPr>
        </p:nvSpPr>
        <p:spPr/>
        <p:txBody>
          <a:bodyPr/>
          <a:lstStyle>
            <a:lvl1pPr>
              <a:defRPr/>
            </a:lvl1pPr>
            <a:extLst/>
          </a:lstStyle>
          <a:p>
            <a:pPr>
              <a:defRPr/>
            </a:pPr>
            <a:fld id="{3B3299DB-A505-4253-A049-41DF788BC04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extLst/>
          </a:lstStyle>
          <a:p>
            <a:pPr>
              <a:defRPr/>
            </a:pPr>
            <a:fld id="{8DB4C2AA-7F37-4938-9B41-AF80A25487BE}" type="datetimeFigureOut">
              <a:rPr lang="en-US"/>
              <a:pPr>
                <a:defRPr/>
              </a:pPr>
              <a:t>12/27/2011</a:t>
            </a:fld>
            <a:endParaRPr lang="en-US"/>
          </a:p>
        </p:txBody>
      </p:sp>
      <p:sp>
        <p:nvSpPr>
          <p:cNvPr id="3" name="2 Altbilgi Yer Tutucusu"/>
          <p:cNvSpPr>
            <a:spLocks noGrp="1"/>
          </p:cNvSpPr>
          <p:nvPr>
            <p:ph type="ftr" sz="quarter" idx="11"/>
          </p:nvPr>
        </p:nvSpPr>
        <p:spPr/>
        <p:txBody>
          <a:bodyPr/>
          <a:lstStyle>
            <a:lvl1pPr>
              <a:defRPr sz="1000" dirty="0" smtClean="0"/>
            </a:lvl1pPr>
            <a:extLst/>
          </a:lstStyle>
          <a:p>
            <a:pPr>
              <a:defRPr/>
            </a:pPr>
            <a:r>
              <a:rPr lang="tr-TR"/>
              <a:t> Arş. Gör. Burak İNNER (Yük.Müh.) Kocaeli Üniversitesi</a:t>
            </a:r>
            <a:endParaRPr lang="en-US"/>
          </a:p>
        </p:txBody>
      </p:sp>
      <p:sp>
        <p:nvSpPr>
          <p:cNvPr id="4" name="3 Slayt Numarası Yer Tutucusu"/>
          <p:cNvSpPr>
            <a:spLocks noGrp="1"/>
          </p:cNvSpPr>
          <p:nvPr>
            <p:ph type="sldNum" sz="quarter" idx="12"/>
          </p:nvPr>
        </p:nvSpPr>
        <p:spPr/>
        <p:txBody>
          <a:bodyPr/>
          <a:lstStyle>
            <a:lvl1pPr>
              <a:defRPr/>
            </a:lvl1pPr>
            <a:extLst/>
          </a:lstStyle>
          <a:p>
            <a:pPr>
              <a:defRPr/>
            </a:pPr>
            <a:fld id="{8A8E6437-5336-4401-9B2A-144FB006AAF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anchor="t">
            <a:sp3d prstMaterial="softEdge">
              <a:bevelT w="0" h="0"/>
            </a:sp3d>
          </a:bodyPr>
          <a:lstStyle>
            <a:lvl1pPr algn="r">
              <a:buNone/>
              <a:defRPr sz="2500" b="0">
                <a:solidFill>
                  <a:schemeClr val="accent1"/>
                </a:solidFill>
                <a:effectLst/>
              </a:defRPr>
            </a:lvl1pPr>
            <a:extLst/>
          </a:lstStyle>
          <a:p>
            <a:r>
              <a:rPr lang="tr-TR" smtClean="0"/>
              <a:t>Asıl başlık stili için tıklatın</a:t>
            </a:r>
            <a:endParaRPr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a:p>
        </p:txBody>
      </p:sp>
      <p:sp>
        <p:nvSpPr>
          <p:cNvPr id="5" name="4 Veri Yer Tutucusu"/>
          <p:cNvSpPr>
            <a:spLocks noGrp="1"/>
          </p:cNvSpPr>
          <p:nvPr>
            <p:ph type="dt" sz="half" idx="10"/>
          </p:nvPr>
        </p:nvSpPr>
        <p:spPr>
          <a:xfrm>
            <a:off x="6727825" y="6408738"/>
            <a:ext cx="1919288" cy="365125"/>
          </a:xfrm>
        </p:spPr>
        <p:txBody>
          <a:bodyPr/>
          <a:lstStyle>
            <a:lvl1pPr>
              <a:defRPr/>
            </a:lvl1pPr>
            <a:extLst/>
          </a:lstStyle>
          <a:p>
            <a:pPr>
              <a:defRPr/>
            </a:pPr>
            <a:fld id="{470F5F48-956E-456B-9CFE-214FF08487B8}" type="datetimeFigureOut">
              <a:rPr lang="en-US"/>
              <a:pPr>
                <a:defRPr/>
              </a:pPr>
              <a:t>12/27/2011</a:t>
            </a:fld>
            <a:endParaRPr lang="en-US"/>
          </a:p>
        </p:txBody>
      </p:sp>
      <p:sp>
        <p:nvSpPr>
          <p:cNvPr id="6" name="5 Altbilgi Yer Tutucusu"/>
          <p:cNvSpPr>
            <a:spLocks noGrp="1"/>
          </p:cNvSpPr>
          <p:nvPr>
            <p:ph type="ftr" sz="quarter" idx="11"/>
          </p:nvPr>
        </p:nvSpPr>
        <p:spPr/>
        <p:txBody>
          <a:bodyPr/>
          <a:lstStyle>
            <a:lvl1pPr>
              <a:defRPr sz="1000" dirty="0" smtClean="0"/>
            </a:lvl1pPr>
            <a:extLst/>
          </a:lstStyle>
          <a:p>
            <a:pPr>
              <a:defRPr/>
            </a:pPr>
            <a:r>
              <a:rPr lang="tr-TR"/>
              <a:t> Arş. Gör. Burak İNNER (Yük.Müh.) Kocaeli Üniversitesi</a:t>
            </a:r>
            <a:endParaRPr lang="en-US"/>
          </a:p>
        </p:txBody>
      </p:sp>
      <p:sp>
        <p:nvSpPr>
          <p:cNvPr id="7" name="6 Slayt Numarası Yer Tutucusu"/>
          <p:cNvSpPr>
            <a:spLocks noGrp="1"/>
          </p:cNvSpPr>
          <p:nvPr>
            <p:ph type="sldNum" sz="quarter" idx="12"/>
          </p:nvPr>
        </p:nvSpPr>
        <p:spPr/>
        <p:txBody>
          <a:bodyPr/>
          <a:lstStyle>
            <a:lvl1pPr>
              <a:defRPr/>
            </a:lvl1pPr>
            <a:extLst/>
          </a:lstStyle>
          <a:p>
            <a:pPr>
              <a:defRPr/>
            </a:pPr>
            <a:fld id="{9DC132BD-182D-4E9C-A252-704E9FD469BB}"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5" name="10 Serbest Form"/>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15 Serbest Form"/>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16 Dik Üçgen"/>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18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19 Köşeli Çift Ayraç"/>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20 Köşeli Çift Ayraç"/>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3 Metin Yer Tutucusu"/>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tr-TR" noProof="0" smtClean="0"/>
              <a:t>Resim eklemek için simgeyi tıklatın</a:t>
            </a:r>
            <a:endParaRPr lang="en-US" noProof="0" dirty="0"/>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tr-TR" smtClean="0"/>
              <a:t>Asıl başlık stili için tıklatın</a:t>
            </a:r>
            <a:endParaRPr lang="en-US"/>
          </a:p>
        </p:txBody>
      </p:sp>
      <p:sp>
        <p:nvSpPr>
          <p:cNvPr id="11" name="4 Veri Yer Tutucusu"/>
          <p:cNvSpPr>
            <a:spLocks noGrp="1"/>
          </p:cNvSpPr>
          <p:nvPr>
            <p:ph type="dt" sz="half" idx="10"/>
          </p:nvPr>
        </p:nvSpPr>
        <p:spPr/>
        <p:txBody>
          <a:bodyPr/>
          <a:lstStyle>
            <a:lvl1pPr>
              <a:defRPr smtClean="0">
                <a:solidFill>
                  <a:schemeClr val="tx1"/>
                </a:solidFill>
              </a:defRPr>
            </a:lvl1pPr>
            <a:extLst/>
          </a:lstStyle>
          <a:p>
            <a:pPr>
              <a:defRPr/>
            </a:pPr>
            <a:fld id="{7C862020-3FFF-4671-851F-FB26D95A2C4A}" type="datetimeFigureOut">
              <a:rPr lang="en-US"/>
              <a:pPr>
                <a:defRPr/>
              </a:pPr>
              <a:t>12/27/2011</a:t>
            </a:fld>
            <a:endParaRPr lang="en-US"/>
          </a:p>
        </p:txBody>
      </p:sp>
      <p:sp>
        <p:nvSpPr>
          <p:cNvPr id="12" name="5 Altbilgi Yer Tutucusu"/>
          <p:cNvSpPr>
            <a:spLocks noGrp="1"/>
          </p:cNvSpPr>
          <p:nvPr>
            <p:ph type="ftr" sz="quarter" idx="11"/>
          </p:nvPr>
        </p:nvSpPr>
        <p:spPr>
          <a:xfrm>
            <a:off x="4379913" y="6408738"/>
            <a:ext cx="2351087" cy="365125"/>
          </a:xfrm>
        </p:spPr>
        <p:txBody>
          <a:bodyPr/>
          <a:lstStyle>
            <a:lvl1pPr>
              <a:defRPr sz="1000">
                <a:solidFill>
                  <a:schemeClr val="tx1"/>
                </a:solidFill>
              </a:defRPr>
            </a:lvl1pPr>
            <a:extLst/>
          </a:lstStyle>
          <a:p>
            <a:pPr>
              <a:defRPr/>
            </a:pPr>
            <a:endParaRPr lang="en-US"/>
          </a:p>
        </p:txBody>
      </p:sp>
      <p:sp>
        <p:nvSpPr>
          <p:cNvPr id="13" name="6 Slayt Numarası Yer Tutucusu"/>
          <p:cNvSpPr>
            <a:spLocks noGrp="1"/>
          </p:cNvSpPr>
          <p:nvPr>
            <p:ph type="sldNum" sz="quarter" idx="12"/>
          </p:nvPr>
        </p:nvSpPr>
        <p:spPr/>
        <p:txBody>
          <a:bodyPr/>
          <a:lstStyle>
            <a:lvl1pPr>
              <a:defRPr smtClean="0">
                <a:solidFill>
                  <a:schemeClr val="tx1"/>
                </a:solidFill>
              </a:defRPr>
            </a:lvl1pPr>
            <a:extLst/>
          </a:lstStyle>
          <a:p>
            <a:pPr>
              <a:defRPr/>
            </a:pPr>
            <a:fld id="{A655C329-9402-4692-A88A-816B5DAB00A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11 Serbest Form"/>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13 Dik Üçgen"/>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381000" y="76200"/>
            <a:ext cx="8305800" cy="533400"/>
          </a:xfrm>
          <a:prstGeom prst="rect">
            <a:avLst/>
          </a:prstGeom>
        </p:spPr>
        <p:txBody>
          <a:bodyPr vert="horz" anchor="ctr">
            <a:noAutofit/>
            <a:scene3d>
              <a:camera prst="orthographicFront"/>
              <a:lightRig rig="soft" dir="t"/>
            </a:scene3d>
            <a:sp3d prstMaterial="softEdge">
              <a:bevelT w="25400" h="25400"/>
            </a:sp3d>
          </a:bodyPr>
          <a:lstStyle>
            <a:extLst/>
          </a:lstStyle>
          <a:p>
            <a:r>
              <a:rPr lang="tr-TR" smtClean="0"/>
              <a:t>Asıl başlık stili için tıklatın</a:t>
            </a:r>
            <a:endParaRPr lang="en-US"/>
          </a:p>
        </p:txBody>
      </p:sp>
      <p:sp>
        <p:nvSpPr>
          <p:cNvPr id="1033" name="29 Metin Yer Tutucusu"/>
          <p:cNvSpPr>
            <a:spLocks noGrp="1"/>
          </p:cNvSpPr>
          <p:nvPr>
            <p:ph type="body" idx="1"/>
          </p:nvPr>
        </p:nvSpPr>
        <p:spPr bwMode="auto">
          <a:xfrm>
            <a:off x="381000" y="685800"/>
            <a:ext cx="8305800" cy="563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7315200" y="6408738"/>
            <a:ext cx="1331913" cy="365125"/>
          </a:xfrm>
          <a:prstGeom prst="rect">
            <a:avLst/>
          </a:prstGeom>
        </p:spPr>
        <p:txBody>
          <a:bodyPr vert="horz" anchor="b"/>
          <a:lstStyle>
            <a:lvl1pPr algn="l" eaLnBrk="1" fontAlgn="auto" latinLnBrk="0" hangingPunct="1">
              <a:spcBef>
                <a:spcPts val="0"/>
              </a:spcBef>
              <a:spcAft>
                <a:spcPts val="0"/>
              </a:spcAft>
              <a:defRPr kumimoji="0" sz="1000" dirty="0" smtClean="0">
                <a:solidFill>
                  <a:schemeClr val="tx1"/>
                </a:solidFill>
                <a:latin typeface="+mn-lt"/>
                <a:cs typeface="+mn-cs"/>
              </a:defRPr>
            </a:lvl1pPr>
            <a:extLst/>
          </a:lstStyle>
          <a:p>
            <a:pPr>
              <a:defRPr/>
            </a:pPr>
            <a:r>
              <a:rPr lang="tr-TR"/>
              <a:t>27/2/2008</a:t>
            </a:r>
            <a:endParaRPr lang="en-US">
              <a:solidFill>
                <a:schemeClr val="tx2">
                  <a:shade val="50000"/>
                </a:schemeClr>
              </a:solidFill>
            </a:endParaRPr>
          </a:p>
        </p:txBody>
      </p:sp>
      <p:sp>
        <p:nvSpPr>
          <p:cNvPr id="22" name="21 Altbilgi Yer Tutucusu"/>
          <p:cNvSpPr>
            <a:spLocks noGrp="1"/>
          </p:cNvSpPr>
          <p:nvPr>
            <p:ph type="ftr" sz="quarter" idx="3"/>
          </p:nvPr>
        </p:nvSpPr>
        <p:spPr>
          <a:xfrm>
            <a:off x="3048000" y="6408738"/>
            <a:ext cx="4267200" cy="365125"/>
          </a:xfrm>
          <a:prstGeom prst="rect">
            <a:avLst/>
          </a:prstGeom>
        </p:spPr>
        <p:txBody>
          <a:bodyPr vert="horz" anchor="b"/>
          <a:lstStyle>
            <a:lvl1pPr algn="ctr" eaLnBrk="1" fontAlgn="auto" latinLnBrk="0" hangingPunct="1">
              <a:spcBef>
                <a:spcPts val="0"/>
              </a:spcBef>
              <a:spcAft>
                <a:spcPts val="0"/>
              </a:spcAft>
              <a:defRPr kumimoji="0" sz="1050" dirty="0" smtClean="0">
                <a:solidFill>
                  <a:schemeClr val="tx1"/>
                </a:solidFill>
                <a:latin typeface="+mn-lt"/>
                <a:cs typeface="+mn-cs"/>
              </a:defRPr>
            </a:lvl1pPr>
            <a:extLst/>
          </a:lstStyle>
          <a:p>
            <a:pPr>
              <a:defRPr/>
            </a:pPr>
            <a:r>
              <a:rPr lang="tr-TR"/>
              <a:t>           Arş. Gör. Burak İNNER (Yük.Müh.) Kocaeli Üniversitesi</a:t>
            </a:r>
            <a:endParaRPr lang="en-US">
              <a:solidFill>
                <a:schemeClr val="tx2">
                  <a:shade val="50000"/>
                </a:schemeClr>
              </a:solidFill>
            </a:endParaRPr>
          </a:p>
        </p:txBody>
      </p:sp>
      <p:sp>
        <p:nvSpPr>
          <p:cNvPr id="18" name="17 Slayt Numarası Yer Tutucusu"/>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cs typeface="+mn-cs"/>
              </a:defRPr>
            </a:lvl1pPr>
            <a:extLst/>
          </a:lstStyle>
          <a:p>
            <a:pPr>
              <a:defRPr/>
            </a:pPr>
            <a:fld id="{4A7B6342-1BDA-4E64-A408-E95D2561B8DD}" type="slidenum">
              <a:rPr lang="en-US"/>
              <a:pPr>
                <a:defRPr/>
              </a:pPr>
              <a:t>‹#›</a:t>
            </a:fld>
            <a:endParaRPr lang="en-US" dirty="0">
              <a:solidFill>
                <a:schemeClr val="tx2">
                  <a:shade val="50000"/>
                </a:schemeClr>
              </a:solidFill>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txStyles>
    <p:titleStyle>
      <a:lvl1pPr algn="l" rtl="0" fontAlgn="base">
        <a:spcBef>
          <a:spcPct val="0"/>
        </a:spcBef>
        <a:spcAft>
          <a:spcPct val="0"/>
        </a:spcAft>
        <a:defRPr sz="28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2800" b="1">
          <a:solidFill>
            <a:schemeClr val="tx2"/>
          </a:solidFill>
          <a:latin typeface="Trebuchet MS" pitchFamily="34" charset="0"/>
        </a:defRPr>
      </a:lvl2pPr>
      <a:lvl3pPr algn="l" rtl="0" fontAlgn="base">
        <a:spcBef>
          <a:spcPct val="0"/>
        </a:spcBef>
        <a:spcAft>
          <a:spcPct val="0"/>
        </a:spcAft>
        <a:defRPr sz="2800" b="1">
          <a:solidFill>
            <a:schemeClr val="tx2"/>
          </a:solidFill>
          <a:latin typeface="Trebuchet MS" pitchFamily="34" charset="0"/>
        </a:defRPr>
      </a:lvl3pPr>
      <a:lvl4pPr algn="l" rtl="0" fontAlgn="base">
        <a:spcBef>
          <a:spcPct val="0"/>
        </a:spcBef>
        <a:spcAft>
          <a:spcPct val="0"/>
        </a:spcAft>
        <a:defRPr sz="2800" b="1">
          <a:solidFill>
            <a:schemeClr val="tx2"/>
          </a:solidFill>
          <a:latin typeface="Trebuchet MS" pitchFamily="34" charset="0"/>
        </a:defRPr>
      </a:lvl4pPr>
      <a:lvl5pPr algn="l" rtl="0" fontAlgn="base">
        <a:spcBef>
          <a:spcPct val="0"/>
        </a:spcBef>
        <a:spcAft>
          <a:spcPct val="0"/>
        </a:spcAft>
        <a:defRPr sz="2800" b="1">
          <a:solidFill>
            <a:schemeClr val="tx2"/>
          </a:solidFill>
          <a:latin typeface="Trebuchet MS" pitchFamily="34" charset="0"/>
        </a:defRPr>
      </a:lvl5pPr>
      <a:lvl6pPr marL="457200" algn="l" rtl="0" fontAlgn="base">
        <a:spcBef>
          <a:spcPct val="0"/>
        </a:spcBef>
        <a:spcAft>
          <a:spcPct val="0"/>
        </a:spcAft>
        <a:defRPr sz="2800" b="1">
          <a:solidFill>
            <a:schemeClr val="tx2"/>
          </a:solidFill>
          <a:latin typeface="Trebuchet MS" pitchFamily="34" charset="0"/>
        </a:defRPr>
      </a:lvl6pPr>
      <a:lvl7pPr marL="914400" algn="l" rtl="0" fontAlgn="base">
        <a:spcBef>
          <a:spcPct val="0"/>
        </a:spcBef>
        <a:spcAft>
          <a:spcPct val="0"/>
        </a:spcAft>
        <a:defRPr sz="2800" b="1">
          <a:solidFill>
            <a:schemeClr val="tx2"/>
          </a:solidFill>
          <a:latin typeface="Trebuchet MS" pitchFamily="34" charset="0"/>
        </a:defRPr>
      </a:lvl7pPr>
      <a:lvl8pPr marL="1371600" algn="l" rtl="0" fontAlgn="base">
        <a:spcBef>
          <a:spcPct val="0"/>
        </a:spcBef>
        <a:spcAft>
          <a:spcPct val="0"/>
        </a:spcAft>
        <a:defRPr sz="2800" b="1">
          <a:solidFill>
            <a:schemeClr val="tx2"/>
          </a:solidFill>
          <a:latin typeface="Trebuchet MS" pitchFamily="34" charset="0"/>
        </a:defRPr>
      </a:lvl8pPr>
      <a:lvl9pPr marL="1828800" algn="l" rtl="0" fontAlgn="base">
        <a:spcBef>
          <a:spcPct val="0"/>
        </a:spcBef>
        <a:spcAft>
          <a:spcPct val="0"/>
        </a:spcAft>
        <a:defRPr sz="2800" b="1">
          <a:solidFill>
            <a:schemeClr val="tx2"/>
          </a:solidFill>
          <a:latin typeface="Trebuchet MS"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4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2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idea.metu.edu.tr/" TargetMode="External"/><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hyperlink" Target="http://www.drcetiner.org/" TargetMode="External"/><Relationship Id="rId4" Type="http://schemas.openxmlformats.org/officeDocument/2006/relationships/hyperlink" Target="http://mdl.bilkent.edu.tr/moodl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p:cNvSpPr>
          <p:nvPr>
            <p:ph type="body" sz="quarter" idx="10"/>
          </p:nvPr>
        </p:nvSpPr>
        <p:spPr>
          <a:xfrm>
            <a:off x="381000" y="3886200"/>
            <a:ext cx="6629400" cy="1371600"/>
          </a:xfrm>
        </p:spPr>
        <p:txBody>
          <a:bodyPr/>
          <a:lstStyle/>
          <a:p>
            <a:r>
              <a:rPr sz="2400" smtClean="0"/>
              <a:t>Arş. Gör. Burak İNNER</a:t>
            </a:r>
          </a:p>
          <a:p>
            <a:r>
              <a:rPr sz="2400" smtClean="0"/>
              <a:t>TEKNİK EĞİTİM FAKÜLTESİ </a:t>
            </a:r>
          </a:p>
          <a:p>
            <a:r>
              <a:rPr sz="2400" smtClean="0"/>
              <a:t>ELEKTRONİK VE BİLGİSAYAR EĞİTİMİ</a:t>
            </a:r>
          </a:p>
        </p:txBody>
      </p:sp>
      <p:sp>
        <p:nvSpPr>
          <p:cNvPr id="7" name="1 Başlık"/>
          <p:cNvSpPr txBox="1">
            <a:spLocks/>
          </p:cNvSpPr>
          <p:nvPr/>
        </p:nvSpPr>
        <p:spPr>
          <a:xfrm>
            <a:off x="571472" y="571480"/>
            <a:ext cx="8267728" cy="323852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accent1"/>
            </a:solidFill>
          </a:ln>
          <a:effectLst>
            <a:outerShdw blurRad="50800" dist="38100" dir="2700000" algn="tl" rotWithShape="0">
              <a:prstClr val="black">
                <a:alpha val="40000"/>
              </a:prstClr>
            </a:outerShdw>
          </a:effectLst>
          <a:scene3d>
            <a:camera prst="orthographicFront"/>
            <a:lightRig rig="threePt" dir="t"/>
          </a:scene3d>
          <a:sp3d prstMaterial="plastic">
            <a:bevelT w="0" h="0"/>
          </a:sp3d>
        </p:spPr>
        <p:txBody>
          <a:bodyPr/>
          <a:lstStyle/>
          <a:p>
            <a:pPr fontAlgn="auto">
              <a:spcAft>
                <a:spcPts val="0"/>
              </a:spcAft>
              <a:defRPr/>
            </a:pPr>
            <a:r>
              <a:rPr lang="tr-TR" sz="4000" b="1" dirty="0">
                <a:solidFill>
                  <a:schemeClr val="tx2"/>
                </a:solidFill>
                <a:effectLst>
                  <a:outerShdw blurRad="31750" dist="25400" dir="5400000" algn="tl" rotWithShape="0">
                    <a:srgbClr val="000000">
                      <a:alpha val="25000"/>
                    </a:srgbClr>
                  </a:outerShdw>
                </a:effectLst>
                <a:latin typeface="+mj-lt"/>
                <a:ea typeface="+mj-ea"/>
                <a:cs typeface="+mj-cs"/>
              </a:rPr>
              <a:t>Laboratuvar Uygulamasında Moodle Öğrenme Yönetim Sistemi Kullanımında Karşılaşılan Problemler, Tecrübeler Ve Çözüm Önerileri </a:t>
            </a:r>
            <a:r>
              <a:rPr lang="tr-TR" sz="3600" b="1" dirty="0">
                <a:solidFill>
                  <a:schemeClr val="tx2"/>
                </a:solidFill>
                <a:effectLst>
                  <a:outerShdw blurRad="31750" dist="25400" dir="5400000" algn="tl" rotWithShape="0">
                    <a:srgbClr val="000000">
                      <a:alpha val="25000"/>
                    </a:srgbClr>
                  </a:outerShdw>
                </a:effectLst>
                <a:latin typeface="+mj-lt"/>
                <a:ea typeface="+mj-ea"/>
                <a:cs typeface="+mj-cs"/>
              </a:rPr>
              <a:t>(http://moodle.kou.edu.tr)</a:t>
            </a:r>
            <a:endParaRPr lang="tr-TR" sz="4000" b="1" dirty="0">
              <a:solidFill>
                <a:schemeClr val="tx2"/>
              </a:solidFill>
              <a:effectLst>
                <a:outerShdw blurRad="31750" dist="25400" dir="5400000" algn="tl" rotWithShape="0">
                  <a:srgbClr val="000000">
                    <a:alpha val="25000"/>
                  </a:srgbClr>
                </a:outerShdw>
              </a:effectLst>
              <a:latin typeface="+mj-lt"/>
              <a:ea typeface="+mj-ea"/>
              <a:cs typeface="+mj-cs"/>
            </a:endParaRPr>
          </a:p>
        </p:txBody>
      </p:sp>
      <p:pic>
        <p:nvPicPr>
          <p:cNvPr id="15366" name="Picture 9"/>
          <p:cNvPicPr>
            <a:picLocks noChangeAspect="1" noChangeArrowheads="1"/>
          </p:cNvPicPr>
          <p:nvPr/>
        </p:nvPicPr>
        <p:blipFill>
          <a:blip r:embed="rId3" cstate="print"/>
          <a:srcRect/>
          <a:stretch>
            <a:fillRect/>
          </a:stretch>
        </p:blipFill>
        <p:spPr bwMode="auto">
          <a:xfrm>
            <a:off x="2743200" y="5459413"/>
            <a:ext cx="4038600" cy="1398587"/>
          </a:xfrm>
          <a:prstGeom prst="rect">
            <a:avLst/>
          </a:prstGeom>
          <a:noFill/>
          <a:ln w="9525" algn="ctr">
            <a:noFill/>
            <a:miter lim="800000"/>
            <a:headEnd/>
            <a:tailEnd/>
          </a:ln>
        </p:spPr>
      </p:pic>
      <p:pic>
        <p:nvPicPr>
          <p:cNvPr id="15367" name="10 Resim" descr="moodle3logo.jpg"/>
          <p:cNvPicPr>
            <a:picLocks noChangeAspect="1"/>
          </p:cNvPicPr>
          <p:nvPr/>
        </p:nvPicPr>
        <p:blipFill>
          <a:blip r:embed="rId4" cstate="print"/>
          <a:srcRect/>
          <a:stretch>
            <a:fillRect/>
          </a:stretch>
        </p:blipFill>
        <p:spPr bwMode="auto">
          <a:xfrm>
            <a:off x="7086600" y="3887788"/>
            <a:ext cx="2057400" cy="29702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idx="1"/>
          </p:nvPr>
        </p:nvSpPr>
        <p:spPr>
          <a:xfrm>
            <a:off x="4953000" y="685800"/>
            <a:ext cx="3962400" cy="5638800"/>
          </a:xfrm>
        </p:spPr>
        <p:txBody>
          <a:bodyPr/>
          <a:lstStyle/>
          <a:p>
            <a:r>
              <a:rPr lang="tr-TR" sz="2000" smtClean="0"/>
              <a:t>Moodle sistemine öğrencilerin giriş yapabilmesi için gerekli kullanıcı adı ve şifre öğrenci bilgi sisteminden alınmıştır. </a:t>
            </a:r>
          </a:p>
          <a:p>
            <a:r>
              <a:rPr lang="tr-TR" sz="2000" smtClean="0"/>
              <a:t>Öğrenciler şifrelerini moodle üzerinden değiştirdiğinde Öğrenci Bilgi Sistemindeki şifreler değiştirilmez. İki sistemden birbirinden bağımsız çalışmaktadır. </a:t>
            </a:r>
          </a:p>
          <a:p>
            <a:r>
              <a:rPr lang="tr-TR" sz="2000" smtClean="0"/>
              <a:t>Ders ile ilgili bilgilerin öğrencilere eposta olarak gönderilebilmesi için öğrenci profillerinin öğrenciler tarafından güncellenmesi gerekmektedir.</a:t>
            </a:r>
          </a:p>
          <a:p>
            <a:endParaRPr lang="tr-TR" sz="2000" smtClean="0"/>
          </a:p>
        </p:txBody>
      </p:sp>
      <p:sp>
        <p:nvSpPr>
          <p:cNvPr id="6" name="5 Başlık"/>
          <p:cNvSpPr>
            <a:spLocks noGrp="1"/>
          </p:cNvSpPr>
          <p:nvPr>
            <p:ph type="title"/>
          </p:nvPr>
        </p:nvSpPr>
        <p:spPr/>
        <p:txBody>
          <a:bodyPr/>
          <a:lstStyle/>
          <a:p>
            <a:pPr fontAlgn="auto">
              <a:spcAft>
                <a:spcPts val="0"/>
              </a:spcAft>
              <a:defRPr/>
            </a:pPr>
            <a:r>
              <a:rPr lang="tr-TR" dirty="0" smtClean="0"/>
              <a:t>Öğrencilerin Sisteme Girişi</a:t>
            </a:r>
            <a:endParaRPr lang="tr-TR" dirty="0"/>
          </a:p>
        </p:txBody>
      </p:sp>
      <p:pic>
        <p:nvPicPr>
          <p:cNvPr id="24580" name="Picture 4" descr="moodle giris"/>
          <p:cNvPicPr>
            <a:picLocks noChangeAspect="1" noChangeArrowheads="1"/>
          </p:cNvPicPr>
          <p:nvPr/>
        </p:nvPicPr>
        <p:blipFill>
          <a:blip r:embed="rId3" cstate="print"/>
          <a:srcRect/>
          <a:stretch>
            <a:fillRect/>
          </a:stretch>
        </p:blipFill>
        <p:spPr bwMode="auto">
          <a:xfrm>
            <a:off x="228600" y="838200"/>
            <a:ext cx="4564063" cy="3371850"/>
          </a:xfrm>
          <a:prstGeom prst="rect">
            <a:avLst/>
          </a:prstGeom>
          <a:noFill/>
          <a:ln w="9525">
            <a:noFill/>
            <a:miter lim="800000"/>
            <a:headEnd/>
            <a:tailEnd/>
          </a:ln>
        </p:spPr>
      </p:pic>
      <p:sp>
        <p:nvSpPr>
          <p:cNvPr id="24581" name="6 Metin kutusu"/>
          <p:cNvSpPr txBox="1">
            <a:spLocks noChangeArrowheads="1"/>
          </p:cNvSpPr>
          <p:nvPr/>
        </p:nvSpPr>
        <p:spPr bwMode="auto">
          <a:xfrm>
            <a:off x="228600" y="4495800"/>
            <a:ext cx="4800600" cy="1554163"/>
          </a:xfrm>
          <a:prstGeom prst="rect">
            <a:avLst/>
          </a:prstGeom>
          <a:noFill/>
          <a:ln w="9525">
            <a:noFill/>
            <a:miter lim="800000"/>
            <a:headEnd/>
            <a:tailEnd/>
          </a:ln>
        </p:spPr>
        <p:txBody>
          <a:bodyPr>
            <a:spAutoFit/>
          </a:bodyPr>
          <a:lstStyle/>
          <a:p>
            <a:pPr>
              <a:buFont typeface="Arial" charset="0"/>
              <a:buChar char="•"/>
            </a:pPr>
            <a:r>
              <a:rPr lang="tr-TR" sz="1900">
                <a:latin typeface="Georgia" pitchFamily="18" charset="0"/>
              </a:rPr>
              <a:t>Öğrenciler, kendi eposta adreslerini profil sayfalarına yazmak zorundalar.</a:t>
            </a:r>
          </a:p>
          <a:p>
            <a:pPr>
              <a:buFont typeface="Arial" charset="0"/>
              <a:buChar char="•"/>
            </a:pPr>
            <a:r>
              <a:rPr lang="tr-TR" sz="1900">
                <a:latin typeface="Georgia" pitchFamily="18" charset="0"/>
              </a:rPr>
              <a:t>Öğrenci olmayanların sisteme kayıt yapmaları engellenmiştir. </a:t>
            </a:r>
          </a:p>
          <a:p>
            <a:pPr>
              <a:buFont typeface="Arial" charset="0"/>
              <a:buChar char="•"/>
            </a:pPr>
            <a:r>
              <a:rPr lang="tr-TR" sz="1900">
                <a:latin typeface="Georgia" pitchFamily="18" charset="0"/>
              </a:rPr>
              <a:t>İnternet üzerinden erişim imkanı vardır.</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İçerik Yer Tutucusu"/>
          <p:cNvSpPr>
            <a:spLocks noGrp="1"/>
          </p:cNvSpPr>
          <p:nvPr>
            <p:ph idx="1"/>
          </p:nvPr>
        </p:nvSpPr>
        <p:spPr>
          <a:xfrm>
            <a:off x="381000" y="685800"/>
            <a:ext cx="8305800" cy="3124200"/>
          </a:xfrm>
        </p:spPr>
        <p:txBody>
          <a:bodyPr/>
          <a:lstStyle/>
          <a:p>
            <a:r>
              <a:rPr lang="tr-TR" smtClean="0"/>
              <a:t>Bir derse öğrenci girmeden önce kayıt olmalıdır. </a:t>
            </a:r>
          </a:p>
          <a:p>
            <a:r>
              <a:rPr lang="tr-TR" smtClean="0"/>
              <a:t>Derslere tüm öğrenciler kayıt yaptırabilir veya sadece resmiyette dersi alan öğrencilerin kayıt yaptırması sağlanabilir.</a:t>
            </a:r>
          </a:p>
          <a:p>
            <a:pPr lvl="1"/>
            <a:r>
              <a:rPr lang="tr-TR" sz="2000" smtClean="0"/>
              <a:t>Öğrenciler derse eğitimci tarafından tek tek kayıt yapılabilir.</a:t>
            </a:r>
          </a:p>
          <a:p>
            <a:pPr lvl="1"/>
            <a:r>
              <a:rPr lang="tr-TR" sz="2000" smtClean="0"/>
              <a:t>Öğrencilere kayıt anahtarı verilerek kendilerini kayıt yapmaları sağlanabilir.</a:t>
            </a:r>
          </a:p>
        </p:txBody>
      </p:sp>
      <p:sp>
        <p:nvSpPr>
          <p:cNvPr id="3" name="2 Başlık"/>
          <p:cNvSpPr>
            <a:spLocks noGrp="1"/>
          </p:cNvSpPr>
          <p:nvPr>
            <p:ph type="title"/>
          </p:nvPr>
        </p:nvSpPr>
        <p:spPr/>
        <p:txBody>
          <a:bodyPr/>
          <a:lstStyle/>
          <a:p>
            <a:pPr fontAlgn="auto">
              <a:spcAft>
                <a:spcPts val="0"/>
              </a:spcAft>
              <a:defRPr/>
            </a:pPr>
            <a:r>
              <a:rPr lang="tr-TR" dirty="0" smtClean="0"/>
              <a:t>Derslerin Kullanımı</a:t>
            </a:r>
            <a:endParaRPr lang="tr-TR" dirty="0"/>
          </a:p>
        </p:txBody>
      </p:sp>
      <p:pic>
        <p:nvPicPr>
          <p:cNvPr id="25604" name="Picture 7" descr="derse kayit"/>
          <p:cNvPicPr>
            <a:picLocks noChangeAspect="1" noChangeArrowheads="1"/>
          </p:cNvPicPr>
          <p:nvPr/>
        </p:nvPicPr>
        <p:blipFill>
          <a:blip r:embed="rId3" cstate="print"/>
          <a:srcRect/>
          <a:stretch>
            <a:fillRect/>
          </a:stretch>
        </p:blipFill>
        <p:spPr bwMode="auto">
          <a:xfrm>
            <a:off x="1066800" y="3962400"/>
            <a:ext cx="62484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3 İçerik Yer Tutucusu" descr="ders_iceriginin_gorunumu.png"/>
          <p:cNvPicPr>
            <a:picLocks noGrp="1" noChangeAspect="1"/>
          </p:cNvPicPr>
          <p:nvPr>
            <p:ph idx="1"/>
          </p:nvPr>
        </p:nvPicPr>
        <p:blipFill>
          <a:blip r:embed="rId3" cstate="print"/>
          <a:srcRect/>
          <a:stretch>
            <a:fillRect/>
          </a:stretch>
        </p:blipFill>
        <p:spPr>
          <a:xfrm>
            <a:off x="0" y="533400"/>
            <a:ext cx="6858000" cy="6324600"/>
          </a:xfrm>
        </p:spPr>
      </p:pic>
      <p:sp>
        <p:nvSpPr>
          <p:cNvPr id="3" name="2 Başlık"/>
          <p:cNvSpPr>
            <a:spLocks noGrp="1"/>
          </p:cNvSpPr>
          <p:nvPr>
            <p:ph type="title"/>
          </p:nvPr>
        </p:nvSpPr>
        <p:spPr/>
        <p:txBody>
          <a:bodyPr/>
          <a:lstStyle/>
          <a:p>
            <a:pPr fontAlgn="auto">
              <a:spcAft>
                <a:spcPts val="0"/>
              </a:spcAft>
              <a:defRPr/>
            </a:pPr>
            <a:r>
              <a:rPr lang="tr-TR" dirty="0" smtClean="0"/>
              <a:t>Örnek bir ders görünümü</a:t>
            </a:r>
            <a:endParaRPr lang="tr-TR" dirty="0"/>
          </a:p>
        </p:txBody>
      </p:sp>
      <p:sp>
        <p:nvSpPr>
          <p:cNvPr id="26628" name="4 Metin kutusu"/>
          <p:cNvSpPr txBox="1">
            <a:spLocks noChangeArrowheads="1"/>
          </p:cNvSpPr>
          <p:nvPr/>
        </p:nvSpPr>
        <p:spPr bwMode="auto">
          <a:xfrm>
            <a:off x="6934200" y="609600"/>
            <a:ext cx="2057400" cy="2862263"/>
          </a:xfrm>
          <a:prstGeom prst="rect">
            <a:avLst/>
          </a:prstGeom>
          <a:noFill/>
          <a:ln w="9525">
            <a:noFill/>
            <a:miter lim="800000"/>
            <a:headEnd/>
            <a:tailEnd/>
          </a:ln>
        </p:spPr>
        <p:txBody>
          <a:bodyPr>
            <a:spAutoFit/>
          </a:bodyPr>
          <a:lstStyle/>
          <a:p>
            <a:pPr>
              <a:buFont typeface="Arial" charset="0"/>
              <a:buChar char="•"/>
            </a:pPr>
            <a:r>
              <a:rPr lang="tr-TR">
                <a:latin typeface="Georgia" pitchFamily="18" charset="0"/>
              </a:rPr>
              <a:t>Ders Planı</a:t>
            </a:r>
          </a:p>
          <a:p>
            <a:pPr>
              <a:buFont typeface="Arial" charset="0"/>
              <a:buChar char="•"/>
            </a:pPr>
            <a:endParaRPr lang="tr-TR">
              <a:latin typeface="Georgia" pitchFamily="18" charset="0"/>
            </a:endParaRPr>
          </a:p>
          <a:p>
            <a:pPr>
              <a:buFont typeface="Arial" charset="0"/>
              <a:buChar char="•"/>
            </a:pPr>
            <a:r>
              <a:rPr lang="tr-TR">
                <a:latin typeface="Georgia" pitchFamily="18" charset="0"/>
              </a:rPr>
              <a:t>Materyal sunumu</a:t>
            </a:r>
          </a:p>
          <a:p>
            <a:pPr>
              <a:buFont typeface="Arial" charset="0"/>
              <a:buChar char="•"/>
            </a:pPr>
            <a:endParaRPr lang="tr-TR">
              <a:latin typeface="Georgia" pitchFamily="18" charset="0"/>
            </a:endParaRPr>
          </a:p>
          <a:p>
            <a:pPr>
              <a:buFont typeface="Arial" charset="0"/>
              <a:buChar char="•"/>
            </a:pPr>
            <a:r>
              <a:rPr lang="tr-TR">
                <a:latin typeface="Georgia" pitchFamily="18" charset="0"/>
              </a:rPr>
              <a:t>Ders notları</a:t>
            </a:r>
          </a:p>
          <a:p>
            <a:pPr>
              <a:buFont typeface="Arial" charset="0"/>
              <a:buChar char="•"/>
            </a:pPr>
            <a:endParaRPr lang="tr-TR">
              <a:latin typeface="Georgia" pitchFamily="18" charset="0"/>
            </a:endParaRPr>
          </a:p>
          <a:p>
            <a:pPr>
              <a:buFont typeface="Arial" charset="0"/>
              <a:buChar char="•"/>
            </a:pPr>
            <a:r>
              <a:rPr lang="tr-TR">
                <a:latin typeface="Georgia" pitchFamily="18" charset="0"/>
              </a:rPr>
              <a:t>Dersle ilgili bağlantılar</a:t>
            </a:r>
          </a:p>
          <a:p>
            <a:pPr>
              <a:buFont typeface="Arial" charset="0"/>
              <a:buChar char="•"/>
            </a:pPr>
            <a:endParaRPr lang="tr-TR">
              <a:latin typeface="Georgia" pitchFamily="18" charset="0"/>
            </a:endParaRPr>
          </a:p>
          <a:p>
            <a:pPr>
              <a:buFont typeface="Arial" charset="0"/>
              <a:buChar char="•"/>
            </a:pPr>
            <a:endParaRPr lang="tr-TR">
              <a:latin typeface="Georg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İçerik Yer Tutucusu"/>
          <p:cNvSpPr>
            <a:spLocks noGrp="1"/>
          </p:cNvSpPr>
          <p:nvPr>
            <p:ph idx="1"/>
          </p:nvPr>
        </p:nvSpPr>
        <p:spPr/>
        <p:txBody>
          <a:bodyPr/>
          <a:lstStyle/>
          <a:p>
            <a:r>
              <a:rPr lang="tr-TR" smtClean="0"/>
              <a:t>Moodle içerisinde ders, ödev, forum, duyuru, anket, wiki, sınav, günlük, sohbet, sözlük, çalıştay ve benzeri modüller hazır olarak gelmektedir. </a:t>
            </a:r>
          </a:p>
          <a:p>
            <a:r>
              <a:rPr lang="tr-TR" smtClean="0"/>
              <a:t>Laboratuvar uygulamalarında bu modüllerden çoğu kullanılmış ve yapılan uygulamalar açıklanmıştır.</a:t>
            </a:r>
          </a:p>
          <a:p>
            <a:r>
              <a:rPr lang="tr-TR" smtClean="0"/>
              <a:t> Moodle’ın sağladığı en büyük avantaj : </a:t>
            </a:r>
          </a:p>
          <a:p>
            <a:pPr lvl="1"/>
            <a:r>
              <a:rPr lang="tr-TR" sz="2000" smtClean="0"/>
              <a:t>Dersle ilgili ders notlarının, ödevlerin, tartışmaların ve sınavların internet üzerinden ulaşılabilecek şekilde saklanması,</a:t>
            </a:r>
          </a:p>
          <a:p>
            <a:pPr lvl="1"/>
            <a:r>
              <a:rPr lang="tr-TR" sz="2000" smtClean="0"/>
              <a:t>Sonraki senelerdeki eğitimlerde yeniden kullanılabilmesi</a:t>
            </a:r>
          </a:p>
          <a:p>
            <a:pPr lvl="1"/>
            <a:r>
              <a:rPr lang="tr-TR" sz="2000" smtClean="0"/>
              <a:t>Bir öğrenci, dönem boyunca yapılan tüm etkinlikleri takip edebilmesi </a:t>
            </a:r>
          </a:p>
          <a:p>
            <a:pPr lvl="1"/>
            <a:r>
              <a:rPr lang="tr-TR" sz="2000" smtClean="0"/>
              <a:t>Derse gelemeyen öğrencilerin o hafta neler yapıldığını Moodle üzerinden takip edebilmesi</a:t>
            </a:r>
          </a:p>
          <a:p>
            <a:pPr lvl="1"/>
            <a:r>
              <a:rPr lang="tr-TR" sz="2000" smtClean="0"/>
              <a:t>İzin verildiği taktirde internet üzerinden etkinliklerin yapabilmesi </a:t>
            </a:r>
          </a:p>
          <a:p>
            <a:endParaRPr lang="tr-TR" smtClean="0"/>
          </a:p>
          <a:p>
            <a:endParaRPr lang="tr-TR" smtClean="0"/>
          </a:p>
        </p:txBody>
      </p:sp>
      <p:sp>
        <p:nvSpPr>
          <p:cNvPr id="3" name="2 Başlık"/>
          <p:cNvSpPr>
            <a:spLocks noGrp="1"/>
          </p:cNvSpPr>
          <p:nvPr>
            <p:ph type="title"/>
          </p:nvPr>
        </p:nvSpPr>
        <p:spPr/>
        <p:txBody>
          <a:bodyPr/>
          <a:lstStyle/>
          <a:p>
            <a:pPr fontAlgn="auto">
              <a:spcAft>
                <a:spcPts val="0"/>
              </a:spcAft>
              <a:defRPr/>
            </a:pPr>
            <a:r>
              <a:rPr lang="tr-TR" dirty="0" err="1" smtClean="0"/>
              <a:t>Moodle</a:t>
            </a:r>
            <a:r>
              <a:rPr lang="tr-TR" dirty="0" smtClean="0"/>
              <a:t> üzerindeki Derslerin Özellikleri</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3 İçerik Yer Tutucusu" descr="websitesine dosya ekleme.png"/>
          <p:cNvPicPr>
            <a:picLocks noGrp="1" noChangeAspect="1"/>
          </p:cNvPicPr>
          <p:nvPr>
            <p:ph idx="1"/>
          </p:nvPr>
        </p:nvPicPr>
        <p:blipFill>
          <a:blip r:embed="rId3" cstate="print"/>
          <a:srcRect/>
          <a:stretch>
            <a:fillRect/>
          </a:stretch>
        </p:blipFill>
        <p:spPr>
          <a:xfrm>
            <a:off x="685800" y="3352800"/>
            <a:ext cx="6553200" cy="3170238"/>
          </a:xfrm>
        </p:spPr>
      </p:pic>
      <p:sp>
        <p:nvSpPr>
          <p:cNvPr id="3" name="2 Başlık"/>
          <p:cNvSpPr>
            <a:spLocks noGrp="1"/>
          </p:cNvSpPr>
          <p:nvPr>
            <p:ph type="title"/>
          </p:nvPr>
        </p:nvSpPr>
        <p:spPr/>
        <p:txBody>
          <a:bodyPr/>
          <a:lstStyle/>
          <a:p>
            <a:pPr fontAlgn="auto">
              <a:spcAft>
                <a:spcPts val="0"/>
              </a:spcAft>
              <a:defRPr/>
            </a:pPr>
            <a:r>
              <a:rPr lang="tr-TR" dirty="0" smtClean="0"/>
              <a:t>Ders notları ve Dosya ekleme</a:t>
            </a:r>
            <a:endParaRPr lang="tr-TR" dirty="0"/>
          </a:p>
        </p:txBody>
      </p:sp>
      <p:sp>
        <p:nvSpPr>
          <p:cNvPr id="6" name="1 İçerik Yer Tutucusu"/>
          <p:cNvSpPr txBox="1">
            <a:spLocks/>
          </p:cNvSpPr>
          <p:nvPr/>
        </p:nvSpPr>
        <p:spPr>
          <a:xfrm>
            <a:off x="381000" y="685800"/>
            <a:ext cx="8305800" cy="2590800"/>
          </a:xfrm>
          <a:prstGeom prst="rect">
            <a:avLst/>
          </a:prstGeom>
        </p:spPr>
        <p:txBody>
          <a:bodyPr>
            <a:normAutofit fontScale="92500"/>
          </a:bodyPr>
          <a:lstStyle/>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Ders notları için web sitesi oluşturulabilir</a:t>
            </a:r>
          </a:p>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Web sitesi içinde başka sitelere bağlantılar verilebilir</a:t>
            </a:r>
          </a:p>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Web sitesi içinde </a:t>
            </a:r>
            <a:r>
              <a:rPr lang="tr-TR" sz="2700" dirty="0" err="1">
                <a:latin typeface="+mn-lt"/>
                <a:cs typeface="+mn-cs"/>
              </a:rPr>
              <a:t>herhang</a:t>
            </a:r>
            <a:r>
              <a:rPr lang="tr-TR" sz="2700" dirty="0">
                <a:latin typeface="+mn-lt"/>
                <a:cs typeface="+mn-cs"/>
              </a:rPr>
              <a:t>i bir dosyaya bağlantı verilebilir</a:t>
            </a:r>
          </a:p>
          <a:p>
            <a:pPr marL="822960" lvl="1" indent="-256032" fontAlgn="auto">
              <a:spcBef>
                <a:spcPts val="400"/>
              </a:spcBef>
              <a:spcAft>
                <a:spcPts val="0"/>
              </a:spcAft>
              <a:buClr>
                <a:schemeClr val="accent1"/>
              </a:buClr>
              <a:buSzPct val="68000"/>
              <a:buFont typeface="Wingdings 3"/>
              <a:buChar char=""/>
              <a:defRPr/>
            </a:pPr>
            <a:r>
              <a:rPr lang="tr-TR" sz="2700" dirty="0">
                <a:latin typeface="+mn-lt"/>
                <a:cs typeface="+mn-cs"/>
              </a:rPr>
              <a:t>Ders notları.</a:t>
            </a:r>
            <a:r>
              <a:rPr lang="tr-TR" sz="2700" dirty="0" err="1">
                <a:latin typeface="+mn-lt"/>
                <a:cs typeface="+mn-cs"/>
              </a:rPr>
              <a:t>doc</a:t>
            </a:r>
            <a:endParaRPr lang="tr-TR" sz="2700" dirty="0">
              <a:latin typeface="+mn-lt"/>
              <a:cs typeface="+mn-cs"/>
            </a:endParaRPr>
          </a:p>
          <a:p>
            <a:pPr marL="822960" lvl="1" indent="-256032" fontAlgn="auto">
              <a:spcBef>
                <a:spcPts val="400"/>
              </a:spcBef>
              <a:spcAft>
                <a:spcPts val="0"/>
              </a:spcAft>
              <a:buClr>
                <a:schemeClr val="accent1"/>
              </a:buClr>
              <a:buSzPct val="68000"/>
              <a:buFont typeface="Wingdings 3"/>
              <a:buChar char=""/>
              <a:defRPr/>
            </a:pPr>
            <a:r>
              <a:rPr lang="tr-TR" sz="2700" dirty="0">
                <a:latin typeface="+mn-lt"/>
                <a:cs typeface="+mn-cs"/>
              </a:rPr>
              <a:t>Dersteki sunum.</a:t>
            </a:r>
            <a:r>
              <a:rPr lang="tr-TR" sz="2700" dirty="0" err="1">
                <a:latin typeface="+mn-lt"/>
                <a:cs typeface="+mn-cs"/>
              </a:rPr>
              <a:t>ppt</a:t>
            </a:r>
            <a:r>
              <a:rPr lang="tr-TR" sz="2700" dirty="0">
                <a:latin typeface="+mn-lt"/>
                <a:cs typeface="+mn-cs"/>
              </a:rPr>
              <a:t> vs.</a:t>
            </a:r>
            <a:endParaRPr lang="tr-TR" sz="2700" dirty="0">
              <a:latin typeface="+mn-lt"/>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İçerik Yer Tutucusu"/>
          <p:cNvSpPr>
            <a:spLocks noGrp="1"/>
          </p:cNvSpPr>
          <p:nvPr>
            <p:ph idx="1"/>
          </p:nvPr>
        </p:nvSpPr>
        <p:spPr>
          <a:xfrm>
            <a:off x="381000" y="685800"/>
            <a:ext cx="8305800" cy="1066800"/>
          </a:xfrm>
        </p:spPr>
        <p:txBody>
          <a:bodyPr/>
          <a:lstStyle/>
          <a:p>
            <a:r>
              <a:rPr lang="tr-TR" sz="2000" smtClean="0"/>
              <a:t>Derste anlatılan teorik bilgilerden sonra uygulamalar ödev (assigment) modülü kullanılarak öğrencilere laboratuvarda sorulmaktadır. </a:t>
            </a:r>
          </a:p>
        </p:txBody>
      </p:sp>
      <p:sp>
        <p:nvSpPr>
          <p:cNvPr id="3" name="2 Başlık"/>
          <p:cNvSpPr>
            <a:spLocks noGrp="1"/>
          </p:cNvSpPr>
          <p:nvPr>
            <p:ph type="title"/>
          </p:nvPr>
        </p:nvSpPr>
        <p:spPr/>
        <p:txBody>
          <a:bodyPr/>
          <a:lstStyle/>
          <a:p>
            <a:pPr fontAlgn="auto">
              <a:spcAft>
                <a:spcPts val="0"/>
              </a:spcAft>
              <a:defRPr/>
            </a:pPr>
            <a:r>
              <a:rPr lang="tr-TR" dirty="0" smtClean="0"/>
              <a:t>Ödev (</a:t>
            </a:r>
            <a:r>
              <a:rPr lang="tr-TR" dirty="0" err="1" smtClean="0"/>
              <a:t>Assigment</a:t>
            </a:r>
            <a:r>
              <a:rPr lang="tr-TR" dirty="0" smtClean="0"/>
              <a:t>) Modülü</a:t>
            </a:r>
            <a:endParaRPr lang="tr-TR" dirty="0"/>
          </a:p>
        </p:txBody>
      </p:sp>
      <p:pic>
        <p:nvPicPr>
          <p:cNvPr id="29700" name="3 Resim" descr="odev.png"/>
          <p:cNvPicPr>
            <a:picLocks noChangeAspect="1"/>
          </p:cNvPicPr>
          <p:nvPr/>
        </p:nvPicPr>
        <p:blipFill>
          <a:blip r:embed="rId3" cstate="print"/>
          <a:srcRect/>
          <a:stretch>
            <a:fillRect/>
          </a:stretch>
        </p:blipFill>
        <p:spPr bwMode="auto">
          <a:xfrm>
            <a:off x="3810000" y="1752600"/>
            <a:ext cx="5029200" cy="3571875"/>
          </a:xfrm>
          <a:prstGeom prst="rect">
            <a:avLst/>
          </a:prstGeom>
          <a:noFill/>
          <a:ln w="9525">
            <a:noFill/>
            <a:miter lim="800000"/>
            <a:headEnd/>
            <a:tailEnd/>
          </a:ln>
        </p:spPr>
      </p:pic>
      <p:sp>
        <p:nvSpPr>
          <p:cNvPr id="29701" name="1 İçerik Yer Tutucusu"/>
          <p:cNvSpPr txBox="1">
            <a:spLocks/>
          </p:cNvSpPr>
          <p:nvPr/>
        </p:nvSpPr>
        <p:spPr bwMode="auto">
          <a:xfrm>
            <a:off x="228600" y="1676400"/>
            <a:ext cx="3581400" cy="4495800"/>
          </a:xfrm>
          <a:prstGeom prst="rect">
            <a:avLst/>
          </a:prstGeom>
          <a:noFill/>
          <a:ln w="9525">
            <a:noFill/>
            <a:miter lim="800000"/>
            <a:headEnd/>
            <a:tailEnd/>
          </a:ln>
        </p:spPr>
        <p:txBody>
          <a:bodyPr/>
          <a:lstStyle/>
          <a:p>
            <a:pPr marL="365125" indent="-255588">
              <a:spcBef>
                <a:spcPts val="400"/>
              </a:spcBef>
              <a:buClr>
                <a:schemeClr val="accent1"/>
              </a:buClr>
              <a:buSzPct val="68000"/>
              <a:buFont typeface="Wingdings 3" pitchFamily="18" charset="2"/>
              <a:buChar char=""/>
            </a:pPr>
            <a:r>
              <a:rPr lang="tr-TR" sz="2000">
                <a:latin typeface="Georgia" pitchFamily="18" charset="0"/>
              </a:rPr>
              <a:t>Uygulamayı tamamlayan öğrenciler çözüm için hazırladıkları dosyaları (.doc,.cpp,.java vb.) Moodle’a yüklemektedir. </a:t>
            </a:r>
          </a:p>
          <a:p>
            <a:pPr marL="365125" indent="-255588">
              <a:spcBef>
                <a:spcPts val="400"/>
              </a:spcBef>
              <a:buClr>
                <a:schemeClr val="accent1"/>
              </a:buClr>
              <a:buSzPct val="68000"/>
              <a:buFont typeface="Wingdings 3" pitchFamily="18" charset="2"/>
              <a:buChar char=""/>
            </a:pPr>
            <a:r>
              <a:rPr lang="tr-TR" sz="2000">
                <a:latin typeface="Georgia" pitchFamily="18" charset="0"/>
              </a:rPr>
              <a:t>Eğer izin verilirse öğrenci laboratuvar saatleri dışında da ödevlerini gönderebilir.</a:t>
            </a:r>
          </a:p>
          <a:p>
            <a:pPr marL="365125" indent="-255588">
              <a:spcBef>
                <a:spcPts val="400"/>
              </a:spcBef>
              <a:buClr>
                <a:schemeClr val="accent1"/>
              </a:buClr>
              <a:buSzPct val="68000"/>
              <a:buFont typeface="Wingdings 3" pitchFamily="18" charset="2"/>
              <a:buChar char=""/>
            </a:pPr>
            <a:r>
              <a:rPr lang="tr-TR" sz="2000">
                <a:latin typeface="Georgia" pitchFamily="18" charset="0"/>
              </a:rPr>
              <a:t>Ödevler değerlendirildikten sonra öğrencilere e-posta ile geri bildirimde bulunabilir.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1 İçerik Yer Tutucusu"/>
          <p:cNvSpPr>
            <a:spLocks noGrp="1"/>
          </p:cNvSpPr>
          <p:nvPr>
            <p:ph idx="1"/>
          </p:nvPr>
        </p:nvSpPr>
        <p:spPr/>
        <p:txBody>
          <a:bodyPr/>
          <a:lstStyle/>
          <a:p>
            <a:r>
              <a:rPr lang="tr-TR" smtClean="0"/>
              <a:t>Ders saatleri dışında da ödev gönderilebilmesi laboratuvar aktiviteleri ders saatleri içinde yapılan bir etkinlik değil tüm hafta boyunca yapılan bir öğrenme etkinliğine dönüştürebilir. </a:t>
            </a:r>
          </a:p>
          <a:p>
            <a:r>
              <a:rPr lang="tr-TR" smtClean="0"/>
              <a:t>Bir öğrencinin dönem boyunca yaptığı tüm etkinlikler, hangi ödevleri yapıp yapmadığının takibi çok kolaylaşmaktadır.</a:t>
            </a:r>
          </a:p>
          <a:p>
            <a:r>
              <a:rPr lang="tr-TR" smtClean="0"/>
              <a:t>Ödevlerin notlandırılması ve öğrencilere duyurulması çok kolaylaşmaktadır.</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Ödev modülünün faydaları</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1 İçerik Yer Tutucusu"/>
          <p:cNvSpPr>
            <a:spLocks noGrp="1"/>
          </p:cNvSpPr>
          <p:nvPr>
            <p:ph idx="1"/>
          </p:nvPr>
        </p:nvSpPr>
        <p:spPr/>
        <p:txBody>
          <a:bodyPr/>
          <a:lstStyle/>
          <a:p>
            <a:r>
              <a:rPr lang="tr-TR" smtClean="0"/>
              <a:t>Her ne kadar yüz yüze eğitim verilirken öğrenciler ve eğitimci aynı laboratuvar ortamında bulunsa bile ödevlerin elektronik ortamda olması nedeniyle öğrenciler arasında dosya paylaşımı yapılabilmektedir. </a:t>
            </a:r>
          </a:p>
          <a:p>
            <a:r>
              <a:rPr lang="tr-TR" smtClean="0"/>
              <a:t>Öğrenci, bir başkasının yaptığı ödevi </a:t>
            </a:r>
          </a:p>
          <a:p>
            <a:pPr lvl="1"/>
            <a:r>
              <a:rPr lang="tr-TR" smtClean="0"/>
              <a:t>e-posta</a:t>
            </a:r>
          </a:p>
          <a:p>
            <a:pPr lvl="1"/>
            <a:r>
              <a:rPr lang="tr-TR" smtClean="0"/>
              <a:t>ağ paylaşımı</a:t>
            </a:r>
          </a:p>
          <a:p>
            <a:pPr lvl="1"/>
            <a:r>
              <a:rPr lang="tr-TR" smtClean="0"/>
              <a:t>paylaşım siteleri</a:t>
            </a:r>
          </a:p>
          <a:p>
            <a:pPr lvl="1"/>
            <a:r>
              <a:rPr lang="tr-TR" smtClean="0"/>
              <a:t>flash bellek gibi çok farklı şekillerde alarak kendi ödevi gibi gönderim yapabilmektedir. </a:t>
            </a:r>
          </a:p>
          <a:p>
            <a:pPr lvl="1"/>
            <a:r>
              <a:rPr lang="tr-TR" smtClean="0"/>
              <a:t>Bu tür paylaşımları engellemek pek de mümkün gözükmemektedir. </a:t>
            </a:r>
          </a:p>
        </p:txBody>
      </p:sp>
      <p:sp>
        <p:nvSpPr>
          <p:cNvPr id="3" name="2 Başlık"/>
          <p:cNvSpPr>
            <a:spLocks noGrp="1"/>
          </p:cNvSpPr>
          <p:nvPr>
            <p:ph type="title"/>
          </p:nvPr>
        </p:nvSpPr>
        <p:spPr/>
        <p:txBody>
          <a:bodyPr/>
          <a:lstStyle/>
          <a:p>
            <a:pPr fontAlgn="auto">
              <a:spcAft>
                <a:spcPts val="0"/>
              </a:spcAft>
              <a:defRPr/>
            </a:pPr>
            <a:r>
              <a:rPr lang="tr-TR" dirty="0" smtClean="0"/>
              <a:t>Ödev ile ilgili Problemler</a:t>
            </a:r>
            <a:endParaRPr lang="tr-T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İçerik Yer Tutucusu"/>
          <p:cNvSpPr>
            <a:spLocks noGrp="1"/>
          </p:cNvSpPr>
          <p:nvPr>
            <p:ph idx="1"/>
          </p:nvPr>
        </p:nvSpPr>
        <p:spPr/>
        <p:txBody>
          <a:bodyPr/>
          <a:lstStyle/>
          <a:p>
            <a:r>
              <a:rPr lang="tr-TR" smtClean="0"/>
              <a:t>Ders ile ilgili tüm duyurular Haber </a:t>
            </a:r>
            <a:r>
              <a:rPr lang="tr-TR" b="1" smtClean="0"/>
              <a:t>Formu</a:t>
            </a:r>
            <a:r>
              <a:rPr lang="tr-TR" smtClean="0"/>
              <a:t> aracılığıyla tüm öğrencilere e-posta olarak gönderilebilir.</a:t>
            </a:r>
          </a:p>
          <a:p>
            <a:r>
              <a:rPr lang="tr-TR" smtClean="0"/>
              <a:t>Ödevler veya anlaşılmayan konular ile ilgili sorular forumlara sorulabilir. Öğretim üyesi veya diğer öğrencilerin bu soruları cevaplayabilir. </a:t>
            </a:r>
          </a:p>
          <a:p>
            <a:r>
              <a:rPr lang="tr-TR" smtClean="0"/>
              <a:t>Soruları ve cevapları derecelendirerek aynı zamanda bu işlemlerden de not verilebilir.</a:t>
            </a:r>
          </a:p>
        </p:txBody>
      </p:sp>
      <p:sp>
        <p:nvSpPr>
          <p:cNvPr id="3" name="2 Başlık"/>
          <p:cNvSpPr>
            <a:spLocks noGrp="1"/>
          </p:cNvSpPr>
          <p:nvPr>
            <p:ph type="title"/>
          </p:nvPr>
        </p:nvSpPr>
        <p:spPr/>
        <p:txBody>
          <a:bodyPr/>
          <a:lstStyle/>
          <a:p>
            <a:pPr fontAlgn="auto">
              <a:spcAft>
                <a:spcPts val="0"/>
              </a:spcAft>
              <a:defRPr/>
            </a:pPr>
            <a:r>
              <a:rPr lang="tr-TR" dirty="0" smtClean="0"/>
              <a:t>Haberleşme ve Tartışma için FORUM</a:t>
            </a:r>
            <a:endParaRPr lang="tr-TR" dirty="0"/>
          </a:p>
        </p:txBody>
      </p:sp>
      <p:pic>
        <p:nvPicPr>
          <p:cNvPr id="32772" name="Picture 5" descr="haberformu"/>
          <p:cNvPicPr>
            <a:picLocks noChangeAspect="1" noChangeArrowheads="1"/>
          </p:cNvPicPr>
          <p:nvPr/>
        </p:nvPicPr>
        <p:blipFill>
          <a:blip r:embed="rId3" cstate="print"/>
          <a:srcRect/>
          <a:stretch>
            <a:fillRect/>
          </a:stretch>
        </p:blipFill>
        <p:spPr bwMode="auto">
          <a:xfrm>
            <a:off x="381000" y="3767138"/>
            <a:ext cx="8305800" cy="3090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3 İçerik Yer Tutucusu" descr="forum1.png"/>
          <p:cNvPicPr>
            <a:picLocks noGrp="1" noChangeAspect="1"/>
          </p:cNvPicPr>
          <p:nvPr>
            <p:ph idx="1"/>
          </p:nvPr>
        </p:nvPicPr>
        <p:blipFill>
          <a:blip r:embed="rId3" cstate="print"/>
          <a:srcRect/>
          <a:stretch>
            <a:fillRect/>
          </a:stretch>
        </p:blipFill>
        <p:spPr>
          <a:xfrm>
            <a:off x="1600200" y="3886200"/>
            <a:ext cx="5781675" cy="2876550"/>
          </a:xfrm>
        </p:spPr>
      </p:pic>
      <p:sp>
        <p:nvSpPr>
          <p:cNvPr id="3" name="2 Başlık"/>
          <p:cNvSpPr>
            <a:spLocks noGrp="1"/>
          </p:cNvSpPr>
          <p:nvPr>
            <p:ph type="title"/>
          </p:nvPr>
        </p:nvSpPr>
        <p:spPr/>
        <p:txBody>
          <a:bodyPr/>
          <a:lstStyle/>
          <a:p>
            <a:pPr fontAlgn="auto">
              <a:spcAft>
                <a:spcPts val="0"/>
              </a:spcAft>
              <a:defRPr/>
            </a:pPr>
            <a:r>
              <a:rPr lang="tr-TR" dirty="0" smtClean="0"/>
              <a:t>FORUM özellikleri</a:t>
            </a:r>
            <a:endParaRPr lang="tr-TR" dirty="0"/>
          </a:p>
        </p:txBody>
      </p:sp>
      <p:sp>
        <p:nvSpPr>
          <p:cNvPr id="5" name="1 İçerik Yer Tutucusu"/>
          <p:cNvSpPr txBox="1">
            <a:spLocks/>
          </p:cNvSpPr>
          <p:nvPr/>
        </p:nvSpPr>
        <p:spPr>
          <a:xfrm>
            <a:off x="381000" y="685800"/>
            <a:ext cx="8305800" cy="3276600"/>
          </a:xfrm>
          <a:prstGeom prst="rect">
            <a:avLst/>
          </a:prstGeom>
        </p:spPr>
        <p:txBody>
          <a:bodyPr>
            <a:normAutofit fontScale="92500" lnSpcReduction="10000"/>
          </a:bodyPr>
          <a:lstStyle/>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Genel amaçlı bir forum</a:t>
            </a:r>
          </a:p>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Herkes Tek mesaj gönderebilir. Tek bir konu açılabilir, isteyen cevap yazabilir. Öğrencilerden ders ile ilgili görüşlerinin isteneceği bir forum oluşturulabilir.</a:t>
            </a:r>
          </a:p>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Soru-Cevap formu : öğrenci foruma mesaj gönderdikten sonra diğer öğrencilerin mesajlarını görebilir</a:t>
            </a:r>
          </a:p>
          <a:p>
            <a:pPr marL="365760" indent="-256032" fontAlgn="auto">
              <a:spcBef>
                <a:spcPts val="400"/>
              </a:spcBef>
              <a:spcAft>
                <a:spcPts val="0"/>
              </a:spcAft>
              <a:buClr>
                <a:schemeClr val="accent1"/>
              </a:buClr>
              <a:buSzPct val="68000"/>
              <a:buFont typeface="Wingdings 3"/>
              <a:buChar char=""/>
              <a:defRPr/>
            </a:pPr>
            <a:r>
              <a:rPr lang="tr-TR" sz="2700" dirty="0">
                <a:latin typeface="+mn-lt"/>
                <a:cs typeface="+mn-cs"/>
              </a:rPr>
              <a:t>Tek bir tartışma</a:t>
            </a:r>
          </a:p>
          <a:p>
            <a:pPr marL="365760" indent="-256032" fontAlgn="auto">
              <a:spcBef>
                <a:spcPts val="400"/>
              </a:spcBef>
              <a:spcAft>
                <a:spcPts val="0"/>
              </a:spcAft>
              <a:buClr>
                <a:schemeClr val="accent1"/>
              </a:buClr>
              <a:buSzPct val="68000"/>
              <a:buFont typeface="Wingdings 3"/>
              <a:buChar char=""/>
              <a:defRPr/>
            </a:pPr>
            <a:endParaRPr lang="tr-TR" sz="2700" dirty="0">
              <a:latin typeface="+mn-lt"/>
              <a:cs typeface="+mn-cs"/>
            </a:endParaRPr>
          </a:p>
          <a:p>
            <a:pPr marL="365760" indent="-256032" fontAlgn="auto">
              <a:spcBef>
                <a:spcPts val="400"/>
              </a:spcBef>
              <a:spcAft>
                <a:spcPts val="0"/>
              </a:spcAft>
              <a:buClr>
                <a:schemeClr val="accent1"/>
              </a:buClr>
              <a:buSzPct val="68000"/>
              <a:buFont typeface="Wingdings 3"/>
              <a:buChar char=""/>
              <a:defRPr/>
            </a:pPr>
            <a:endParaRPr lang="tr-TR" sz="2700" dirty="0">
              <a:latin typeface="+mn-lt"/>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İçerik Yer Tutucusu"/>
          <p:cNvSpPr>
            <a:spLocks noGrp="1"/>
          </p:cNvSpPr>
          <p:nvPr>
            <p:ph idx="1"/>
          </p:nvPr>
        </p:nvSpPr>
        <p:spPr/>
        <p:txBody>
          <a:bodyPr/>
          <a:lstStyle/>
          <a:p>
            <a:r>
              <a:rPr lang="tr-TR" smtClean="0"/>
              <a:t>Moodle Nedir, Nerelerde Kullanılmaktadır</a:t>
            </a:r>
          </a:p>
          <a:p>
            <a:r>
              <a:rPr lang="tr-TR" smtClean="0"/>
              <a:t>Biz Moodle’ı nerede ve nasıl kullandık ? </a:t>
            </a:r>
          </a:p>
          <a:p>
            <a:r>
              <a:rPr lang="tr-TR" smtClean="0"/>
              <a:t>Öğrencilerin sisteme ve derse kayıt sorunu</a:t>
            </a:r>
          </a:p>
          <a:p>
            <a:r>
              <a:rPr lang="tr-TR" smtClean="0"/>
              <a:t>Ödev, Forum, Sınav Modülleri, Anket, Wiki</a:t>
            </a:r>
          </a:p>
          <a:p>
            <a:r>
              <a:rPr lang="tr-TR" smtClean="0"/>
              <a:t>Laboratuvar uygulamalarında sağladığı avantajlar </a:t>
            </a:r>
          </a:p>
          <a:p>
            <a:r>
              <a:rPr lang="tr-TR" smtClean="0"/>
              <a:t>Öneriler ve Problemler</a:t>
            </a:r>
          </a:p>
          <a:p>
            <a:r>
              <a:rPr lang="tr-TR" smtClean="0"/>
              <a:t>Sorular ve Cevaplar</a:t>
            </a:r>
            <a:br>
              <a:rPr lang="tr-TR" smtClean="0"/>
            </a:br>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Sunum İçeriği</a:t>
            </a:r>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tr-TR" dirty="0" smtClean="0"/>
              <a:t>Forum modülünde hazır olarak bulunan mesajları derecelendirme özelliği sayesinde öğrencilerin ve eğitimcilerin foruma gönderilen mesajları derecelendirmesi sağlanabilmektedir. </a:t>
            </a:r>
          </a:p>
          <a:p>
            <a:pPr marL="365760" indent="-256032" fontAlgn="auto">
              <a:spcAft>
                <a:spcPts val="0"/>
              </a:spcAft>
              <a:buFont typeface="Wingdings 3"/>
              <a:buChar char=""/>
              <a:defRPr/>
            </a:pPr>
            <a:r>
              <a:rPr lang="tr-TR" dirty="0" smtClean="0"/>
              <a:t>Bu derecelendirmeler istenirse nota çevrilebilmekte böylece hem daha kaliteli ve daha etkileşimli bir ortam sağlanmakta hem de katılım sağlanmaya teşvik edilmektedir. </a:t>
            </a:r>
          </a:p>
          <a:p>
            <a:pPr marL="365760" indent="-256032" fontAlgn="auto">
              <a:spcAft>
                <a:spcPts val="0"/>
              </a:spcAft>
              <a:buFont typeface="Wingdings 3"/>
              <a:buChar char=""/>
              <a:defRPr/>
            </a:pPr>
            <a:r>
              <a:rPr lang="tr-TR" dirty="0" smtClean="0"/>
              <a:t>Dönem boyunca öğrencinin gönderdiği tüm mesajlar rahatlıkla takip edilmekte ve derse aktif katılım sağlayan öğrenciler tespit edilebilmektedir. </a:t>
            </a:r>
          </a:p>
          <a:p>
            <a:pPr marL="365760" indent="-256032" fontAlgn="auto">
              <a:spcAft>
                <a:spcPts val="0"/>
              </a:spcAft>
              <a:buFont typeface="Wingdings 3"/>
              <a:buChar char=""/>
              <a:defRPr/>
            </a:pPr>
            <a:r>
              <a:rPr lang="tr-TR" dirty="0" smtClean="0"/>
              <a:t>Sınıf içinde sözle soru sormaya çekinen öğrenciler forumlar yardımıyla rahatlıkla soru sorabilmekte ve daha sonrada bu bilgiler tekrar kullanılabilmektedir. </a:t>
            </a:r>
          </a:p>
          <a:p>
            <a:pPr marL="365760" indent="-256032" fontAlgn="auto">
              <a:spcAft>
                <a:spcPts val="0"/>
              </a:spcAft>
              <a:buFont typeface="Wingdings 3"/>
              <a:buChar char=""/>
              <a:defRPr/>
            </a:pPr>
            <a:r>
              <a:rPr lang="tr-TR" dirty="0" smtClean="0"/>
              <a:t>Bu forumlara sorulan sorular ve cevapları dönem boyunca toplanarak sıkça sorulan sorular başlığı altında derlenerek sonraki seneler içinde mükemmel bir bilgi kaynağı haline getirilebilmektedir. </a:t>
            </a:r>
          </a:p>
          <a:p>
            <a:pPr marL="365760" indent="-256032" fontAlgn="auto">
              <a:spcAft>
                <a:spcPts val="0"/>
              </a:spcAft>
              <a:buFont typeface="Wingdings 3"/>
              <a:buChar char=""/>
              <a:defRPr/>
            </a:pPr>
            <a:r>
              <a:rPr lang="tr-TR" dirty="0" smtClean="0"/>
              <a:t> </a:t>
            </a:r>
          </a:p>
          <a:p>
            <a:pPr marL="365760" indent="-256032" fontAlgn="auto">
              <a:spcAft>
                <a:spcPts val="0"/>
              </a:spcAft>
              <a:buFont typeface="Wingdings 3"/>
              <a:buChar char=""/>
              <a:defRPr/>
            </a:pPr>
            <a:endParaRPr lang="tr-TR" dirty="0"/>
          </a:p>
        </p:txBody>
      </p:sp>
      <p:sp>
        <p:nvSpPr>
          <p:cNvPr id="3" name="2 Başlık"/>
          <p:cNvSpPr>
            <a:spLocks noGrp="1"/>
          </p:cNvSpPr>
          <p:nvPr>
            <p:ph type="title"/>
          </p:nvPr>
        </p:nvSpPr>
        <p:spPr/>
        <p:txBody>
          <a:bodyPr/>
          <a:lstStyle/>
          <a:p>
            <a:pPr fontAlgn="auto">
              <a:spcAft>
                <a:spcPts val="0"/>
              </a:spcAft>
              <a:defRPr/>
            </a:pPr>
            <a:r>
              <a:rPr lang="tr-TR" dirty="0" smtClean="0"/>
              <a:t>FORUM Kullanmanın Avantajları</a:t>
            </a:r>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İçerik Yer Tutucusu"/>
          <p:cNvSpPr>
            <a:spLocks noGrp="1"/>
          </p:cNvSpPr>
          <p:nvPr>
            <p:ph idx="1"/>
          </p:nvPr>
        </p:nvSpPr>
        <p:spPr/>
        <p:txBody>
          <a:bodyPr/>
          <a:lstStyle/>
          <a:p>
            <a:r>
              <a:rPr lang="tr-TR" smtClean="0"/>
              <a:t>F</a:t>
            </a:r>
            <a:r>
              <a:rPr lang="en-US" smtClean="0"/>
              <a:t>oruma gönderilen sorular ve cevaplardan dolayı not verilmeyecekse çoğu zaman öğrenciler foruma mesaj yazmak istemediği gözlemlenmiştir</a:t>
            </a:r>
            <a:endParaRPr lang="tr-TR" smtClean="0"/>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Forum Kullanmadaki Problemler</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92500"/>
          </a:bodyPr>
          <a:lstStyle/>
          <a:p>
            <a:pPr marL="365760" indent="-256032" fontAlgn="auto">
              <a:spcAft>
                <a:spcPts val="0"/>
              </a:spcAft>
              <a:buFont typeface="Wingdings 3"/>
              <a:buChar char=""/>
              <a:defRPr/>
            </a:pPr>
            <a:r>
              <a:rPr lang="tr-TR" dirty="0" err="1" smtClean="0"/>
              <a:t>Moodle</a:t>
            </a:r>
            <a:r>
              <a:rPr lang="tr-TR" dirty="0" smtClean="0"/>
              <a:t> sistemini </a:t>
            </a:r>
            <a:r>
              <a:rPr lang="tr-TR" dirty="0" err="1" smtClean="0"/>
              <a:t>laboratuvar</a:t>
            </a:r>
            <a:r>
              <a:rPr lang="tr-TR" dirty="0" smtClean="0"/>
              <a:t> uygulamasında en önemli etken sistem içinde bulunan gelişmiş sınav modülüdür. </a:t>
            </a:r>
          </a:p>
          <a:p>
            <a:pPr marL="365760" indent="-256032" fontAlgn="auto">
              <a:spcAft>
                <a:spcPts val="0"/>
              </a:spcAft>
              <a:buFont typeface="Wingdings 3"/>
              <a:buChar char=""/>
              <a:defRPr/>
            </a:pPr>
            <a:r>
              <a:rPr lang="tr-TR" dirty="0" smtClean="0"/>
              <a:t>Sınav ile öğrencilerin çoktan seçmeli sınav yapılması ve değerlendirilmesi anında ve zahmetsizce yapılabilmektedir. </a:t>
            </a:r>
          </a:p>
          <a:p>
            <a:pPr marL="365760" indent="-256032" fontAlgn="auto">
              <a:spcAft>
                <a:spcPts val="0"/>
              </a:spcAft>
              <a:buFont typeface="Wingdings 3"/>
              <a:buChar char=""/>
              <a:defRPr/>
            </a:pPr>
            <a:r>
              <a:rPr lang="tr-TR" dirty="0" smtClean="0"/>
              <a:t>Böylece teorik olarak anlatılan bilgilerde eksiklikler anında belirlenmekte, en fazla yanlış yapılan sorular incelenerek bu konulardaki eksiklikler giderilebilmektedir. </a:t>
            </a:r>
          </a:p>
          <a:p>
            <a:pPr marL="365760" indent="-256032" fontAlgn="auto">
              <a:spcAft>
                <a:spcPts val="0"/>
              </a:spcAft>
              <a:buFont typeface="Wingdings 3"/>
              <a:buChar char=""/>
              <a:defRPr/>
            </a:pPr>
            <a:r>
              <a:rPr lang="tr-TR" dirty="0" smtClean="0"/>
              <a:t>Sınav modülü içinde :</a:t>
            </a:r>
          </a:p>
          <a:p>
            <a:pPr marL="621792" lvl="1" fontAlgn="auto">
              <a:spcBef>
                <a:spcPts val="324"/>
              </a:spcBef>
              <a:spcAft>
                <a:spcPts val="0"/>
              </a:spcAft>
              <a:buFont typeface="Verdana"/>
              <a:buChar char="◦"/>
              <a:defRPr/>
            </a:pPr>
            <a:r>
              <a:rPr lang="tr-TR" dirty="0" smtClean="0"/>
              <a:t>çoktan seçmeli tek doğru yanıtlı, </a:t>
            </a:r>
          </a:p>
          <a:p>
            <a:pPr marL="621792" lvl="1" fontAlgn="auto">
              <a:spcBef>
                <a:spcPts val="324"/>
              </a:spcBef>
              <a:spcAft>
                <a:spcPts val="0"/>
              </a:spcAft>
              <a:buFont typeface="Verdana"/>
              <a:buChar char="◦"/>
              <a:defRPr/>
            </a:pPr>
            <a:r>
              <a:rPr lang="tr-TR" dirty="0" smtClean="0"/>
              <a:t>çoktan seçmeli birden fazla doğru yanıtlı sorular, </a:t>
            </a:r>
          </a:p>
          <a:p>
            <a:pPr marL="621792" lvl="1" fontAlgn="auto">
              <a:spcBef>
                <a:spcPts val="324"/>
              </a:spcBef>
              <a:spcAft>
                <a:spcPts val="0"/>
              </a:spcAft>
              <a:buFont typeface="Verdana"/>
              <a:buChar char="◦"/>
              <a:defRPr/>
            </a:pPr>
            <a:r>
              <a:rPr lang="tr-TR" dirty="0" smtClean="0"/>
              <a:t>doğru-yanlış, </a:t>
            </a:r>
          </a:p>
          <a:p>
            <a:pPr marL="621792" lvl="1" fontAlgn="auto">
              <a:spcBef>
                <a:spcPts val="324"/>
              </a:spcBef>
              <a:spcAft>
                <a:spcPts val="0"/>
              </a:spcAft>
              <a:buFont typeface="Verdana"/>
              <a:buChar char="◦"/>
              <a:defRPr/>
            </a:pPr>
            <a:r>
              <a:rPr lang="tr-TR" dirty="0" smtClean="0"/>
              <a:t>boşluk doldurma</a:t>
            </a:r>
          </a:p>
          <a:p>
            <a:pPr marL="621792" lvl="1" fontAlgn="auto">
              <a:spcBef>
                <a:spcPts val="324"/>
              </a:spcBef>
              <a:spcAft>
                <a:spcPts val="0"/>
              </a:spcAft>
              <a:buFont typeface="Verdana"/>
              <a:buChar char="◦"/>
              <a:defRPr/>
            </a:pPr>
            <a:r>
              <a:rPr lang="tr-TR" dirty="0" smtClean="0"/>
              <a:t>eşleştirme soruları </a:t>
            </a:r>
          </a:p>
          <a:p>
            <a:pPr marL="621792" lvl="1" fontAlgn="auto">
              <a:spcBef>
                <a:spcPts val="324"/>
              </a:spcBef>
              <a:spcAft>
                <a:spcPts val="0"/>
              </a:spcAft>
              <a:buFont typeface="Verdana"/>
              <a:buChar char="◦"/>
              <a:defRPr/>
            </a:pPr>
            <a:r>
              <a:rPr lang="tr-TR" dirty="0" smtClean="0"/>
              <a:t>matematiksel hesaplama sorularının cevaplarının girilmesi istenip, girilen değerin belli bir aralıkta ise doğru kabul edilmesi sağlanabilir. </a:t>
            </a:r>
          </a:p>
          <a:p>
            <a:pPr marL="365760" indent="-256032" fontAlgn="auto">
              <a:spcAft>
                <a:spcPts val="0"/>
              </a:spcAft>
              <a:buFont typeface="Wingdings 3"/>
              <a:buChar char=""/>
              <a:defRPr/>
            </a:pPr>
            <a:endParaRPr lang="tr-TR" dirty="0"/>
          </a:p>
        </p:txBody>
      </p:sp>
      <p:sp>
        <p:nvSpPr>
          <p:cNvPr id="3" name="2 Başlık"/>
          <p:cNvSpPr>
            <a:spLocks noGrp="1"/>
          </p:cNvSpPr>
          <p:nvPr>
            <p:ph type="title"/>
          </p:nvPr>
        </p:nvSpPr>
        <p:spPr/>
        <p:txBody>
          <a:bodyPr/>
          <a:lstStyle/>
          <a:p>
            <a:pPr fontAlgn="auto">
              <a:spcAft>
                <a:spcPts val="0"/>
              </a:spcAft>
              <a:defRPr/>
            </a:pPr>
            <a:r>
              <a:rPr lang="tr-TR" dirty="0" smtClean="0"/>
              <a:t>Sınavlar</a:t>
            </a:r>
            <a:endParaRPr lang="tr-T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3 İçerik Yer Tutucusu" descr="quiz1.png"/>
          <p:cNvPicPr>
            <a:picLocks noGrp="1" noChangeAspect="1"/>
          </p:cNvPicPr>
          <p:nvPr>
            <p:ph idx="1"/>
          </p:nvPr>
        </p:nvPicPr>
        <p:blipFill>
          <a:blip r:embed="rId3" cstate="print"/>
          <a:srcRect/>
          <a:stretch>
            <a:fillRect/>
          </a:stretch>
        </p:blipFill>
        <p:spPr>
          <a:xfrm>
            <a:off x="0" y="0"/>
            <a:ext cx="4419600" cy="4441825"/>
          </a:xfrm>
        </p:spPr>
      </p:pic>
      <p:pic>
        <p:nvPicPr>
          <p:cNvPr id="37891" name="5 Resim" descr="sinav2.png"/>
          <p:cNvPicPr>
            <a:picLocks noChangeAspect="1"/>
          </p:cNvPicPr>
          <p:nvPr/>
        </p:nvPicPr>
        <p:blipFill>
          <a:blip r:embed="rId4" cstate="print"/>
          <a:srcRect/>
          <a:stretch>
            <a:fillRect/>
          </a:stretch>
        </p:blipFill>
        <p:spPr bwMode="auto">
          <a:xfrm>
            <a:off x="152400" y="4429125"/>
            <a:ext cx="8580438" cy="2428875"/>
          </a:xfrm>
          <a:prstGeom prst="rect">
            <a:avLst/>
          </a:prstGeom>
          <a:noFill/>
          <a:ln w="9525">
            <a:noFill/>
            <a:miter lim="800000"/>
            <a:headEnd/>
            <a:tailEnd/>
          </a:ln>
        </p:spPr>
      </p:pic>
      <p:pic>
        <p:nvPicPr>
          <p:cNvPr id="37892" name="6 Resim" descr="sinav1.png"/>
          <p:cNvPicPr>
            <a:picLocks noChangeAspect="1"/>
          </p:cNvPicPr>
          <p:nvPr/>
        </p:nvPicPr>
        <p:blipFill>
          <a:blip r:embed="rId5" cstate="print"/>
          <a:srcRect/>
          <a:stretch>
            <a:fillRect/>
          </a:stretch>
        </p:blipFill>
        <p:spPr bwMode="auto">
          <a:xfrm>
            <a:off x="4048125" y="0"/>
            <a:ext cx="5095875" cy="2805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3 İçerik Yer Tutucusu" descr="soru_cesidi1.png"/>
          <p:cNvPicPr>
            <a:picLocks noGrp="1" noChangeAspect="1"/>
          </p:cNvPicPr>
          <p:nvPr>
            <p:ph idx="1"/>
          </p:nvPr>
        </p:nvPicPr>
        <p:blipFill>
          <a:blip r:embed="rId3" cstate="print"/>
          <a:srcRect/>
          <a:stretch>
            <a:fillRect/>
          </a:stretch>
        </p:blipFill>
        <p:spPr>
          <a:xfrm>
            <a:off x="228600" y="0"/>
            <a:ext cx="8305800" cy="790575"/>
          </a:xfrm>
        </p:spPr>
      </p:pic>
      <p:pic>
        <p:nvPicPr>
          <p:cNvPr id="38915" name="4 Resim" descr="soru_cesidi1duzenle.png"/>
          <p:cNvPicPr>
            <a:picLocks noChangeAspect="1"/>
          </p:cNvPicPr>
          <p:nvPr/>
        </p:nvPicPr>
        <p:blipFill>
          <a:blip r:embed="rId4" cstate="print"/>
          <a:srcRect/>
          <a:stretch>
            <a:fillRect/>
          </a:stretch>
        </p:blipFill>
        <p:spPr bwMode="auto">
          <a:xfrm>
            <a:off x="0" y="838200"/>
            <a:ext cx="4038600" cy="4587875"/>
          </a:xfrm>
          <a:prstGeom prst="rect">
            <a:avLst/>
          </a:prstGeom>
          <a:noFill/>
          <a:ln w="9525">
            <a:noFill/>
            <a:miter lim="800000"/>
            <a:headEnd/>
            <a:tailEnd/>
          </a:ln>
        </p:spPr>
      </p:pic>
      <p:sp>
        <p:nvSpPr>
          <p:cNvPr id="38916" name="7 Metin kutusu"/>
          <p:cNvSpPr txBox="1">
            <a:spLocks noChangeArrowheads="1"/>
          </p:cNvSpPr>
          <p:nvPr/>
        </p:nvSpPr>
        <p:spPr bwMode="auto">
          <a:xfrm>
            <a:off x="4038600" y="2819400"/>
            <a:ext cx="4953000" cy="369888"/>
          </a:xfrm>
          <a:prstGeom prst="rect">
            <a:avLst/>
          </a:prstGeom>
          <a:noFill/>
          <a:ln w="9525">
            <a:noFill/>
            <a:miter lim="800000"/>
            <a:headEnd/>
            <a:tailEnd/>
          </a:ln>
        </p:spPr>
        <p:txBody>
          <a:bodyPr>
            <a:spAutoFit/>
          </a:bodyPr>
          <a:lstStyle/>
          <a:p>
            <a:r>
              <a:rPr lang="tr-TR">
                <a:latin typeface="Georgia" pitchFamily="18" charset="0"/>
              </a:rPr>
              <a:t>Soru</a:t>
            </a:r>
          </a:p>
        </p:txBody>
      </p:sp>
      <p:pic>
        <p:nvPicPr>
          <p:cNvPr id="38917" name="8 Resim" descr="soru_cesidi1_sonuclari.png"/>
          <p:cNvPicPr>
            <a:picLocks noChangeAspect="1"/>
          </p:cNvPicPr>
          <p:nvPr/>
        </p:nvPicPr>
        <p:blipFill>
          <a:blip r:embed="rId5" cstate="print"/>
          <a:srcRect/>
          <a:stretch>
            <a:fillRect/>
          </a:stretch>
        </p:blipFill>
        <p:spPr bwMode="auto">
          <a:xfrm>
            <a:off x="4038600" y="838200"/>
            <a:ext cx="4906963" cy="456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3 İçerik Yer Tutucusu" descr="soru_cesidi2.png"/>
          <p:cNvPicPr>
            <a:picLocks noGrp="1" noChangeAspect="1"/>
          </p:cNvPicPr>
          <p:nvPr>
            <p:ph idx="1"/>
          </p:nvPr>
        </p:nvPicPr>
        <p:blipFill>
          <a:blip r:embed="rId3" cstate="print"/>
          <a:srcRect/>
          <a:stretch>
            <a:fillRect/>
          </a:stretch>
        </p:blipFill>
        <p:spPr>
          <a:xfrm>
            <a:off x="0" y="0"/>
            <a:ext cx="5105400" cy="2693988"/>
          </a:xfrm>
        </p:spPr>
      </p:pic>
      <p:pic>
        <p:nvPicPr>
          <p:cNvPr id="39939" name="4 Resim" descr="soru_cesidi2_sonuclari.png"/>
          <p:cNvPicPr>
            <a:picLocks noChangeAspect="1"/>
          </p:cNvPicPr>
          <p:nvPr/>
        </p:nvPicPr>
        <p:blipFill>
          <a:blip r:embed="rId4" cstate="print"/>
          <a:srcRect/>
          <a:stretch>
            <a:fillRect/>
          </a:stretch>
        </p:blipFill>
        <p:spPr bwMode="auto">
          <a:xfrm>
            <a:off x="5181600" y="0"/>
            <a:ext cx="4692650" cy="6858000"/>
          </a:xfrm>
          <a:prstGeom prst="rect">
            <a:avLst/>
          </a:prstGeom>
          <a:noFill/>
          <a:ln w="9525">
            <a:noFill/>
            <a:miter lim="800000"/>
            <a:headEnd/>
            <a:tailEnd/>
          </a:ln>
        </p:spPr>
      </p:pic>
      <p:sp>
        <p:nvSpPr>
          <p:cNvPr id="39940" name="5 Metin kutusu"/>
          <p:cNvSpPr txBox="1">
            <a:spLocks noChangeArrowheads="1"/>
          </p:cNvSpPr>
          <p:nvPr/>
        </p:nvSpPr>
        <p:spPr bwMode="auto">
          <a:xfrm>
            <a:off x="0" y="3124200"/>
            <a:ext cx="5181600" cy="1200150"/>
          </a:xfrm>
          <a:prstGeom prst="rect">
            <a:avLst/>
          </a:prstGeom>
          <a:noFill/>
          <a:ln w="9525">
            <a:noFill/>
            <a:miter lim="800000"/>
            <a:headEnd/>
            <a:tailEnd/>
          </a:ln>
        </p:spPr>
        <p:txBody>
          <a:bodyPr>
            <a:spAutoFit/>
          </a:bodyPr>
          <a:lstStyle/>
          <a:p>
            <a:pPr marL="342900" indent="-342900">
              <a:buFont typeface="Trebuchet MS" pitchFamily="34" charset="0"/>
              <a:buAutoNum type="arabicPeriod"/>
            </a:pPr>
            <a:r>
              <a:rPr lang="tr-TR">
                <a:latin typeface="Georgia" pitchFamily="18" charset="0"/>
              </a:rPr>
              <a:t>Öğrenciler soruların cevaplarını klavyeden giriyorlar. </a:t>
            </a:r>
          </a:p>
          <a:p>
            <a:pPr marL="342900" indent="-342900">
              <a:buFont typeface="Trebuchet MS" pitchFamily="34" charset="0"/>
              <a:buAutoNum type="arabicPeriod"/>
            </a:pPr>
            <a:r>
              <a:rPr lang="tr-TR">
                <a:latin typeface="Georgia" pitchFamily="18" charset="0"/>
              </a:rPr>
              <a:t>Daha sonra eğitimci bunları tek tek okuyarak notlandırıyor.</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3 İçerik Yer Tutucusu" descr="sinav modül kullanımı.png"/>
          <p:cNvPicPr>
            <a:picLocks noGrp="1" noChangeAspect="1"/>
          </p:cNvPicPr>
          <p:nvPr>
            <p:ph idx="1"/>
          </p:nvPr>
        </p:nvPicPr>
        <p:blipFill>
          <a:blip r:embed="rId3" cstate="print"/>
          <a:srcRect/>
          <a:stretch>
            <a:fillRect/>
          </a:stretch>
        </p:blipFill>
        <p:spPr>
          <a:xfrm>
            <a:off x="0" y="0"/>
            <a:ext cx="5943600" cy="6810375"/>
          </a:xfrm>
        </p:spPr>
      </p:pic>
      <p:sp>
        <p:nvSpPr>
          <p:cNvPr id="40963" name="4 Metin kutusu"/>
          <p:cNvSpPr txBox="1">
            <a:spLocks noChangeArrowheads="1"/>
          </p:cNvSpPr>
          <p:nvPr/>
        </p:nvSpPr>
        <p:spPr bwMode="auto">
          <a:xfrm>
            <a:off x="6019800" y="0"/>
            <a:ext cx="3124200" cy="5078413"/>
          </a:xfrm>
          <a:prstGeom prst="rect">
            <a:avLst/>
          </a:prstGeom>
          <a:noFill/>
          <a:ln w="9525">
            <a:noFill/>
            <a:miter lim="800000"/>
            <a:headEnd/>
            <a:tailEnd/>
          </a:ln>
        </p:spPr>
        <p:txBody>
          <a:bodyPr>
            <a:spAutoFit/>
          </a:bodyPr>
          <a:lstStyle/>
          <a:p>
            <a:pPr>
              <a:buFont typeface="Arial" charset="0"/>
              <a:buChar char="•"/>
            </a:pPr>
            <a:r>
              <a:rPr lang="tr-TR">
                <a:latin typeface="Georgia" pitchFamily="18" charset="0"/>
              </a:rPr>
              <a:t>Sınav ayarları</a:t>
            </a:r>
          </a:p>
          <a:p>
            <a:pPr>
              <a:buFont typeface="Arial" charset="0"/>
              <a:buChar char="•"/>
            </a:pPr>
            <a:r>
              <a:rPr lang="tr-TR">
                <a:latin typeface="Georgia" pitchFamily="18" charset="0"/>
              </a:rPr>
              <a:t>Sınav ile ilgili açıklamalar, hatırlatmalar</a:t>
            </a:r>
          </a:p>
          <a:p>
            <a:pPr>
              <a:buFont typeface="Arial" charset="0"/>
              <a:buChar char="•"/>
            </a:pPr>
            <a:r>
              <a:rPr lang="tr-TR">
                <a:latin typeface="Georgia" pitchFamily="18" charset="0"/>
              </a:rPr>
              <a:t>Sınavın hangi tarihler arasında açık olması isteniyor</a:t>
            </a:r>
          </a:p>
          <a:p>
            <a:pPr>
              <a:buFont typeface="Arial" charset="0"/>
              <a:buChar char="•"/>
            </a:pPr>
            <a:r>
              <a:rPr lang="tr-TR">
                <a:latin typeface="Georgia" pitchFamily="18" charset="0"/>
              </a:rPr>
              <a:t>Sınavın süresi (isteğe bağlı)</a:t>
            </a:r>
          </a:p>
          <a:p>
            <a:pPr>
              <a:buFont typeface="Arial" charset="0"/>
              <a:buChar char="•"/>
            </a:pPr>
            <a:r>
              <a:rPr lang="tr-TR">
                <a:latin typeface="Georgia" pitchFamily="18" charset="0"/>
              </a:rPr>
              <a:t>Sınavın kaç kere uygulanabileceği</a:t>
            </a:r>
          </a:p>
          <a:p>
            <a:pPr>
              <a:buFont typeface="Arial" charset="0"/>
              <a:buChar char="•"/>
            </a:pPr>
            <a:r>
              <a:rPr lang="tr-TR">
                <a:latin typeface="Georgia" pitchFamily="18" charset="0"/>
              </a:rPr>
              <a:t>Her sayfadaki en fazla soru sayısı</a:t>
            </a:r>
          </a:p>
          <a:p>
            <a:pPr>
              <a:buFont typeface="Arial" charset="0"/>
              <a:buChar char="•"/>
            </a:pPr>
            <a:r>
              <a:rPr lang="tr-TR">
                <a:latin typeface="Georgia" pitchFamily="18" charset="0"/>
              </a:rPr>
              <a:t>Soruların yerlerini karıştır</a:t>
            </a:r>
          </a:p>
          <a:p>
            <a:pPr>
              <a:buFont typeface="Arial" charset="0"/>
              <a:buChar char="•"/>
            </a:pPr>
            <a:r>
              <a:rPr lang="tr-TR">
                <a:latin typeface="Georgia" pitchFamily="18" charset="0"/>
              </a:rPr>
              <a:t>Soruların cevap şıklarının yerlerini karıştır</a:t>
            </a:r>
          </a:p>
          <a:p>
            <a:pPr>
              <a:buFont typeface="Arial" charset="0"/>
              <a:buChar char="•"/>
            </a:pPr>
            <a:r>
              <a:rPr lang="tr-TR">
                <a:latin typeface="Georgia" pitchFamily="18" charset="0"/>
              </a:rPr>
              <a:t>Sınav parolası</a:t>
            </a:r>
          </a:p>
          <a:p>
            <a:pPr>
              <a:buFont typeface="Arial" charset="0"/>
              <a:buChar char="•"/>
            </a:pPr>
            <a:r>
              <a:rPr lang="tr-TR">
                <a:latin typeface="Georgia" pitchFamily="18" charset="0"/>
              </a:rPr>
              <a:t>Sadece okuldan girebilsin mi ? </a:t>
            </a:r>
          </a:p>
          <a:p>
            <a:endParaRPr lang="tr-TR">
              <a:latin typeface="Georgia"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İçerik Yer Tutucusu"/>
          <p:cNvSpPr>
            <a:spLocks noGrp="1"/>
          </p:cNvSpPr>
          <p:nvPr>
            <p:ph idx="1"/>
          </p:nvPr>
        </p:nvSpPr>
        <p:spPr/>
        <p:txBody>
          <a:bodyPr/>
          <a:lstStyle/>
          <a:p>
            <a:r>
              <a:rPr lang="tr-TR" smtClean="0"/>
              <a:t>Sadece ders saatleri içinde sınav uygulaması yapılabildiği gibi ders saatleri dışında da sınavlar yapılabilmesi mümkündür. Sınavlar internet üzerinden öğrencilerin evlerinden yapabileceği şekilde de ayarlanabilir. </a:t>
            </a:r>
          </a:p>
          <a:p>
            <a:r>
              <a:rPr lang="tr-TR" smtClean="0"/>
              <a:t>Fakat eğitimci gözetiminde laboratuvarda yapılacak sınavlarda hem soruların yerleri hem de cevapların yerleri rasgele olarak değiştirildiğinden tam olarak doğru ve adil bir ölçme ve değerlendirme yapıldığından emin olunabilmekteyiz. </a:t>
            </a:r>
          </a:p>
          <a:p>
            <a:r>
              <a:rPr lang="tr-TR" smtClean="0"/>
              <a:t>Öğrenciler sınav sonucunu anında öğrenebilmekte, verdikleri yanlış cevaplarla ilgili hazırlanmış ise geri beslemeleri okuyabilmekte ve doğru cevapları öğrenmeleri sağlanabilmektedir.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SINAV modülünün avantajları</a:t>
            </a: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İçerik Yer Tutucusu"/>
          <p:cNvSpPr>
            <a:spLocks noGrp="1"/>
          </p:cNvSpPr>
          <p:nvPr>
            <p:ph idx="1"/>
          </p:nvPr>
        </p:nvSpPr>
        <p:spPr/>
        <p:txBody>
          <a:bodyPr/>
          <a:lstStyle/>
          <a:p>
            <a:r>
              <a:rPr lang="tr-TR" smtClean="0"/>
              <a:t>Fakat bu sınavlar aynı zamanda bir öğrenme aktivitesine de dönüştürülebilmektedir. </a:t>
            </a:r>
          </a:p>
          <a:p>
            <a:r>
              <a:rPr lang="tr-TR" smtClean="0"/>
              <a:t>Bunun için sınav sonunda öğrencinin vermiş olduğu yanlış cevapları tekrar yanıtlayabilme imkanı verilebilmektedir. </a:t>
            </a:r>
          </a:p>
          <a:p>
            <a:r>
              <a:rPr lang="tr-TR" smtClean="0"/>
              <a:t>Bu şekilde öğrenci yanlış yaptığı bir soruyu tekrar gözden geçirebilmektedir. </a:t>
            </a:r>
          </a:p>
          <a:p>
            <a:r>
              <a:rPr lang="tr-TR" smtClean="0"/>
              <a:t>Tekrar yanıtlanan sorular içinde bir ceza katsayı uygulanarak sorudan alınan puanın düşürülmesi sağlanabilmektedir.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SINAV modülünün avantajları (devam)</a:t>
            </a: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İçerik Yer Tutucusu"/>
          <p:cNvSpPr>
            <a:spLocks noGrp="1"/>
          </p:cNvSpPr>
          <p:nvPr>
            <p:ph idx="1"/>
          </p:nvPr>
        </p:nvSpPr>
        <p:spPr/>
        <p:txBody>
          <a:bodyPr/>
          <a:lstStyle/>
          <a:p>
            <a:r>
              <a:rPr lang="tr-TR" sz="2000" smtClean="0"/>
              <a:t>Moodle sisteminde bulunan anketler ile öğrencilerin belli konularda neler düşündükleri hızlı ve etkili bir şekilde tespit edilebilmektedir. </a:t>
            </a:r>
          </a:p>
          <a:p>
            <a:r>
              <a:rPr lang="tr-TR" sz="2000" smtClean="0"/>
              <a:t>Dersin işleniş şekli, soruların zorluğu vb. gibi konularda öğrencilerin neler düşündüğü tespit edilerek konuların seyri veya ödevlerin zorluk dereceleri ayarlanmaktadır. </a:t>
            </a:r>
          </a:p>
          <a:p>
            <a:r>
              <a:rPr lang="tr-TR" sz="2000" smtClean="0"/>
              <a:t>Ayrıca öğrenciler tarafından gelen fikirler anketler yardımıyla oylanarak sınıfın genel düşüncesi tespit edilebilmektedir. </a:t>
            </a:r>
          </a:p>
          <a:p>
            <a:endParaRPr lang="tr-TR" sz="2000" smtClean="0"/>
          </a:p>
        </p:txBody>
      </p:sp>
      <p:sp>
        <p:nvSpPr>
          <p:cNvPr id="3" name="2 Başlık"/>
          <p:cNvSpPr>
            <a:spLocks noGrp="1"/>
          </p:cNvSpPr>
          <p:nvPr>
            <p:ph type="title"/>
          </p:nvPr>
        </p:nvSpPr>
        <p:spPr/>
        <p:txBody>
          <a:bodyPr/>
          <a:lstStyle/>
          <a:p>
            <a:pPr fontAlgn="auto">
              <a:spcAft>
                <a:spcPts val="0"/>
              </a:spcAft>
              <a:defRPr/>
            </a:pPr>
            <a:r>
              <a:rPr lang="tr-TR" dirty="0" smtClean="0"/>
              <a:t>ANKETLER</a:t>
            </a:r>
            <a:endParaRPr lang="tr-TR" dirty="0"/>
          </a:p>
        </p:txBody>
      </p:sp>
      <p:pic>
        <p:nvPicPr>
          <p:cNvPr id="44036" name="3 Resim" descr="anket.png"/>
          <p:cNvPicPr>
            <a:picLocks noChangeAspect="1"/>
          </p:cNvPicPr>
          <p:nvPr/>
        </p:nvPicPr>
        <p:blipFill>
          <a:blip r:embed="rId3" cstate="print"/>
          <a:srcRect/>
          <a:stretch>
            <a:fillRect/>
          </a:stretch>
        </p:blipFill>
        <p:spPr bwMode="auto">
          <a:xfrm>
            <a:off x="457200" y="3429000"/>
            <a:ext cx="7962900"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İçerik Yer Tutucusu"/>
          <p:cNvSpPr>
            <a:spLocks noGrp="1"/>
          </p:cNvSpPr>
          <p:nvPr>
            <p:ph idx="1"/>
          </p:nvPr>
        </p:nvSpPr>
        <p:spPr/>
        <p:txBody>
          <a:bodyPr/>
          <a:lstStyle/>
          <a:p>
            <a:r>
              <a:rPr lang="tr-TR" sz="2800" dirty="0" smtClean="0"/>
              <a:t>Moodle = (Modular Object Oriented Dynamic Learning Environment) = Modüler Nesne Yönelimli</a:t>
            </a:r>
            <a:r>
              <a:rPr lang="tr-TR" sz="2800" b="1" dirty="0" smtClean="0"/>
              <a:t> </a:t>
            </a:r>
            <a:r>
              <a:rPr lang="tr-TR" sz="2800" dirty="0" smtClean="0"/>
              <a:t>Dinamik</a:t>
            </a:r>
            <a:r>
              <a:rPr lang="tr-TR" sz="2800" b="1" dirty="0" smtClean="0"/>
              <a:t> </a:t>
            </a:r>
            <a:r>
              <a:rPr lang="tr-TR" sz="2800" dirty="0" smtClean="0"/>
              <a:t>Öğrenme Ortamı</a:t>
            </a:r>
          </a:p>
          <a:p>
            <a:r>
              <a:rPr lang="tr-TR" sz="2800" dirty="0" smtClean="0"/>
              <a:t>Açık kaynak kodlu bir kurs yönetim sistemidir.</a:t>
            </a:r>
          </a:p>
          <a:p>
            <a:r>
              <a:rPr lang="tr-TR" sz="2800" dirty="0" smtClean="0"/>
              <a:t>http://www.moodle.org sitesinden isteyen herkes ücretsiz olarak indirip kullanabilir.</a:t>
            </a:r>
          </a:p>
          <a:p>
            <a:r>
              <a:rPr lang="en-US" sz="2800" dirty="0" smtClean="0"/>
              <a:t>203 </a:t>
            </a:r>
            <a:r>
              <a:rPr lang="en-US" sz="2800" dirty="0" err="1" smtClean="0"/>
              <a:t>ülkede</a:t>
            </a:r>
            <a:r>
              <a:rPr lang="en-US" sz="2800" dirty="0" smtClean="0"/>
              <a:t> 75 </a:t>
            </a:r>
            <a:r>
              <a:rPr lang="en-US" sz="2800" dirty="0" err="1" smtClean="0"/>
              <a:t>farklı</a:t>
            </a:r>
            <a:r>
              <a:rPr lang="en-US" sz="2800" dirty="0" smtClean="0"/>
              <a:t> </a:t>
            </a:r>
            <a:r>
              <a:rPr lang="en-US" sz="2800" dirty="0" err="1" smtClean="0"/>
              <a:t>dilde</a:t>
            </a:r>
            <a:r>
              <a:rPr lang="en-US" sz="2800" dirty="0" smtClean="0"/>
              <a:t> 45.000'den </a:t>
            </a:r>
            <a:r>
              <a:rPr lang="en-US" sz="2800" dirty="0" err="1" smtClean="0"/>
              <a:t>fazla</a:t>
            </a:r>
            <a:r>
              <a:rPr lang="en-US" sz="2800" dirty="0" smtClean="0"/>
              <a:t> </a:t>
            </a:r>
            <a:r>
              <a:rPr lang="en-US" sz="2800" dirty="0" err="1" smtClean="0"/>
              <a:t>sitede</a:t>
            </a:r>
            <a:r>
              <a:rPr lang="en-US" sz="2800" dirty="0" smtClean="0"/>
              <a:t> 2.4 </a:t>
            </a:r>
            <a:r>
              <a:rPr lang="en-US" sz="2800" dirty="0" err="1" smtClean="0"/>
              <a:t>milyondan</a:t>
            </a:r>
            <a:r>
              <a:rPr lang="en-US" sz="2800" dirty="0" smtClean="0"/>
              <a:t> </a:t>
            </a:r>
            <a:r>
              <a:rPr lang="en-US" sz="2800" dirty="0" err="1" smtClean="0"/>
              <a:t>fazla</a:t>
            </a:r>
            <a:r>
              <a:rPr lang="en-US" sz="2800" dirty="0" smtClean="0"/>
              <a:t> </a:t>
            </a:r>
            <a:r>
              <a:rPr lang="en-US" sz="2800" dirty="0" err="1" smtClean="0"/>
              <a:t>derste</a:t>
            </a:r>
            <a:r>
              <a:rPr lang="en-US" sz="2800" dirty="0" smtClean="0"/>
              <a:t> 25 </a:t>
            </a:r>
            <a:r>
              <a:rPr lang="en-US" sz="2800" dirty="0" err="1" smtClean="0"/>
              <a:t>milyondan</a:t>
            </a:r>
            <a:r>
              <a:rPr lang="en-US" sz="2800" dirty="0" smtClean="0"/>
              <a:t> </a:t>
            </a:r>
            <a:r>
              <a:rPr lang="en-US" sz="2800" dirty="0" err="1" smtClean="0"/>
              <a:t>fazla</a:t>
            </a:r>
            <a:r>
              <a:rPr lang="en-US" sz="2800" dirty="0" smtClean="0"/>
              <a:t> </a:t>
            </a:r>
            <a:r>
              <a:rPr lang="en-US" sz="2800" dirty="0" err="1" smtClean="0"/>
              <a:t>kullanıcıya</a:t>
            </a:r>
            <a:r>
              <a:rPr lang="en-US" sz="2800" dirty="0" smtClean="0"/>
              <a:t> </a:t>
            </a:r>
            <a:r>
              <a:rPr lang="en-US" sz="2800" dirty="0" err="1" smtClean="0"/>
              <a:t>Moodle</a:t>
            </a:r>
            <a:r>
              <a:rPr lang="en-US" sz="2800" dirty="0" smtClean="0"/>
              <a:t> ÖYS </a:t>
            </a:r>
            <a:r>
              <a:rPr lang="en-US" sz="2800" dirty="0" err="1" smtClean="0"/>
              <a:t>hizmet</a:t>
            </a:r>
            <a:r>
              <a:rPr lang="en-US" sz="2800" dirty="0" smtClean="0"/>
              <a:t> </a:t>
            </a:r>
            <a:r>
              <a:rPr lang="en-US" sz="2800" dirty="0" err="1" smtClean="0"/>
              <a:t>vermektedir</a:t>
            </a:r>
            <a:r>
              <a:rPr lang="en-US" sz="2800" dirty="0" smtClean="0"/>
              <a:t> </a:t>
            </a:r>
            <a:endParaRPr lang="tr-TR" sz="2800" dirty="0" smtClean="0"/>
          </a:p>
          <a:p>
            <a:r>
              <a:rPr lang="tr-TR" sz="1600" dirty="0" smtClean="0">
                <a:hlinkClick r:id="rId3"/>
              </a:rPr>
              <a:t>http://idea.metu.edu.tr</a:t>
            </a:r>
            <a:r>
              <a:rPr lang="tr-TR" sz="1600" dirty="0" smtClean="0"/>
              <a:t> internete dayalı asenkron eğitim</a:t>
            </a:r>
            <a:br>
              <a:rPr lang="tr-TR" sz="1600" dirty="0" smtClean="0"/>
            </a:br>
            <a:r>
              <a:rPr lang="tr-TR" sz="1600" dirty="0" smtClean="0">
                <a:hlinkClick r:id="rId4"/>
              </a:rPr>
              <a:t>http://mdl.bilkent.edu.tr/moodle/</a:t>
            </a:r>
            <a:r>
              <a:rPr lang="tr-TR" sz="1600" dirty="0" smtClean="0"/>
              <a:t/>
            </a:r>
            <a:br>
              <a:rPr lang="tr-TR" sz="1600" dirty="0" smtClean="0"/>
            </a:br>
            <a:r>
              <a:rPr lang="tr-TR" sz="1600" dirty="0" smtClean="0">
                <a:hlinkClick r:id="rId5"/>
              </a:rPr>
              <a:t>http://moodle.kou.edu.tr/</a:t>
            </a:r>
            <a:endParaRPr lang="tr-TR" sz="1600" dirty="0" smtClean="0"/>
          </a:p>
          <a:p>
            <a:pPr lvl="1"/>
            <a:endParaRPr lang="tr-TR" sz="1600" dirty="0" smtClean="0"/>
          </a:p>
        </p:txBody>
      </p:sp>
      <p:sp>
        <p:nvSpPr>
          <p:cNvPr id="4" name="3 Başlık"/>
          <p:cNvSpPr>
            <a:spLocks noGrp="1"/>
          </p:cNvSpPr>
          <p:nvPr>
            <p:ph type="title"/>
          </p:nvPr>
        </p:nvSpPr>
        <p:spPr/>
        <p:txBody>
          <a:bodyPr/>
          <a:lstStyle/>
          <a:p>
            <a:pPr fontAlgn="auto">
              <a:spcAft>
                <a:spcPts val="0"/>
              </a:spcAft>
              <a:defRPr/>
            </a:pPr>
            <a:r>
              <a:rPr lang="tr-TR" dirty="0" err="1" smtClean="0"/>
              <a:t>Moodle</a:t>
            </a:r>
            <a:r>
              <a:rPr lang="tr-TR" dirty="0" smtClean="0"/>
              <a:t> Nedir</a:t>
            </a:r>
            <a:endParaRPr lang="tr-TR" dirty="0"/>
          </a:p>
        </p:txBody>
      </p:sp>
      <p:pic>
        <p:nvPicPr>
          <p:cNvPr id="17412" name="4 Resim" descr="moodle-logo.jpg"/>
          <p:cNvPicPr>
            <a:picLocks noChangeAspect="1"/>
          </p:cNvPicPr>
          <p:nvPr/>
        </p:nvPicPr>
        <p:blipFill>
          <a:blip r:embed="rId6" cstate="print"/>
          <a:srcRect/>
          <a:stretch>
            <a:fillRect/>
          </a:stretch>
        </p:blipFill>
        <p:spPr bwMode="auto">
          <a:xfrm>
            <a:off x="609600" y="5734050"/>
            <a:ext cx="4495800" cy="1123950"/>
          </a:xfrm>
          <a:prstGeom prst="rect">
            <a:avLst/>
          </a:prstGeom>
          <a:noFill/>
          <a:ln w="9525">
            <a:noFill/>
            <a:miter lim="800000"/>
            <a:headEnd/>
            <a:tailEnd/>
          </a:ln>
        </p:spPr>
      </p:pic>
      <p:pic>
        <p:nvPicPr>
          <p:cNvPr id="17413" name="5 Resim" descr="moodlebox.jpg"/>
          <p:cNvPicPr>
            <a:picLocks noChangeAspect="1"/>
          </p:cNvPicPr>
          <p:nvPr/>
        </p:nvPicPr>
        <p:blipFill>
          <a:blip r:embed="rId7" cstate="print"/>
          <a:srcRect/>
          <a:stretch>
            <a:fillRect/>
          </a:stretch>
        </p:blipFill>
        <p:spPr bwMode="auto">
          <a:xfrm>
            <a:off x="7315200" y="4786313"/>
            <a:ext cx="1676400" cy="1995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İçerik Yer Tutucusu"/>
          <p:cNvSpPr>
            <a:spLocks noGrp="1"/>
          </p:cNvSpPr>
          <p:nvPr>
            <p:ph idx="1"/>
          </p:nvPr>
        </p:nvSpPr>
        <p:spPr/>
        <p:txBody>
          <a:bodyPr/>
          <a:lstStyle/>
          <a:p>
            <a:r>
              <a:rPr lang="tr-TR" smtClean="0"/>
              <a:t>Eğitimci ders notlarını wiki üzerinde hazırladığında ve öğrencilere izin verildiğinde, öğrenciler ders notlarındaki yanlışları, imla hatalarını düzeltebilmekte veya eklemeler yapabilmektedirler. </a:t>
            </a:r>
          </a:p>
          <a:p>
            <a:r>
              <a:rPr lang="tr-TR" smtClean="0"/>
              <a:t>Öğrencilerin yapmış olduğu tüm değişiklikler kayıt altına alınmakta ve istenildiğinde değişiklikler geri alınabilmektedir. </a:t>
            </a:r>
          </a:p>
          <a:p>
            <a:r>
              <a:rPr lang="tr-TR" smtClean="0"/>
              <a:t>Her bir konu için açılacak sayfalar belli anahtar kelime ile ilişkilendirilmektedir. Böylece o anahtar kelime dersin sitesinde nerede geçerse geçsin otomatik olarak wiki’deki o sayfaya bağlantı kurulacaktır.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err="1" smtClean="0"/>
              <a:t>Wiki</a:t>
            </a:r>
            <a:endParaRPr lang="tr-T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İçerik Yer Tutucusu"/>
          <p:cNvSpPr>
            <a:spLocks noGrp="1"/>
          </p:cNvSpPr>
          <p:nvPr>
            <p:ph idx="1"/>
          </p:nvPr>
        </p:nvSpPr>
        <p:spPr/>
        <p:txBody>
          <a:bodyPr/>
          <a:lstStyle/>
          <a:p>
            <a:r>
              <a:rPr lang="tr-TR" smtClean="0"/>
              <a:t>İşletim sistemleri dersi için öğrencilere proje konuları dağıtılmış ve bu projelerini wiki'de sunmaları istenmiştir. Öğrenciler kendi proje konuları ile ilgili araştırmalar yaparak, Wiki'de anahtar kelimelere göre sayfalar oluşturmuştur. </a:t>
            </a:r>
          </a:p>
          <a:p>
            <a:r>
              <a:rPr lang="tr-TR" smtClean="0"/>
              <a:t>Bu sayfalar otomatik olarak bağlandığı için ödevlerini hazırlarken aynı sayfa üzerinde çalışmak durumunda olan öğrenciler olmuştur. Bu öğrenciler daha önce hazırlanmış sayfayı inceleyerek gerekiyorsa eklemeler yapmışlardır. </a:t>
            </a:r>
          </a:p>
          <a:p>
            <a:r>
              <a:rPr lang="tr-TR" smtClean="0"/>
              <a:t>Bu sayede kısa süre içinde hem sayfalar gelişmiş hem de hazırlanan sayfalardan tüm öğrenciler yararlanmıştır. </a:t>
            </a:r>
          </a:p>
          <a:p>
            <a:r>
              <a:rPr lang="tr-TR" smtClean="0"/>
              <a:t>Tüm sitedeki otomatik wiki bağlantı özelliği devre dışı bırakılmak zorunda kalınmıştır.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err="1" smtClean="0"/>
              <a:t>Wiki</a:t>
            </a:r>
            <a:r>
              <a:rPr lang="tr-TR" dirty="0" smtClean="0"/>
              <a:t> Kullanımı ve Problemler</a:t>
            </a:r>
            <a:endParaRPr lang="tr-T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İçerik Yer Tutucusu"/>
          <p:cNvSpPr>
            <a:spLocks noGrp="1"/>
          </p:cNvSpPr>
          <p:nvPr>
            <p:ph idx="1"/>
          </p:nvPr>
        </p:nvSpPr>
        <p:spPr/>
        <p:txBody>
          <a:bodyPr/>
          <a:lstStyle/>
          <a:p>
            <a:r>
              <a:rPr lang="en-US" smtClean="0"/>
              <a:t>Moodle ÖYS sistemi internet tabanlı eğitim sistemi olarak tasarlanmış ve gerçekleştirilmiştir.  </a:t>
            </a:r>
            <a:endParaRPr lang="tr-TR" smtClean="0"/>
          </a:p>
          <a:p>
            <a:r>
              <a:rPr lang="en-US" smtClean="0"/>
              <a:t>Moodle ÖYS yüz yüze laboratuvar eğitiminde kullanabilmek için pek çok ek özelliğe ihtiyacı vardır</a:t>
            </a:r>
            <a:r>
              <a:rPr lang="tr-TR" smtClean="0"/>
              <a:t>:</a:t>
            </a:r>
          </a:p>
          <a:p>
            <a:pPr lvl="1"/>
            <a:r>
              <a:rPr lang="en-US" smtClean="0"/>
              <a:t>Derse laboratuvar ortamındaki bilgisayarlardan katılan öğrencilerin katılım listesini tutabilecek bir özellik yoktur.</a:t>
            </a:r>
            <a:endParaRPr lang="tr-TR" smtClean="0"/>
          </a:p>
          <a:p>
            <a:pPr lvl="1"/>
            <a:r>
              <a:rPr lang="en-US" smtClean="0"/>
              <a:t>laboratuvar saati içinde bir kullanıcı hesabı ile sadece tek bir IP üzerinden bağlanılabilmesi ayarlanabilmelidir.</a:t>
            </a:r>
            <a:endParaRPr lang="tr-TR" smtClean="0"/>
          </a:p>
          <a:p>
            <a:pPr lvl="1"/>
            <a:r>
              <a:rPr lang="en-US" smtClean="0"/>
              <a:t>ödev modülünde ders saatinde sadece okuldaki bilgisayarlardan yapılarak gönderilmesine izin verip, dışarıdaki bilgisayarlardan katılmasını engelleyebilmek mümkün değildir.</a:t>
            </a:r>
            <a:endParaRPr lang="tr-TR" smtClean="0"/>
          </a:p>
          <a:p>
            <a:pPr lvl="1"/>
            <a:r>
              <a:rPr lang="tr-TR" smtClean="0"/>
              <a:t>Moodle uzaktan eğitim için tasarlanmıştır ve bu tür kısıtlamalar kabul görmemektedir.</a:t>
            </a:r>
          </a:p>
        </p:txBody>
      </p:sp>
      <p:sp>
        <p:nvSpPr>
          <p:cNvPr id="3" name="2 Başlık"/>
          <p:cNvSpPr>
            <a:spLocks noGrp="1"/>
          </p:cNvSpPr>
          <p:nvPr>
            <p:ph type="title"/>
          </p:nvPr>
        </p:nvSpPr>
        <p:spPr/>
        <p:txBody>
          <a:bodyPr/>
          <a:lstStyle/>
          <a:p>
            <a:pPr fontAlgn="auto">
              <a:spcAft>
                <a:spcPts val="0"/>
              </a:spcAft>
              <a:defRPr/>
            </a:pPr>
            <a:r>
              <a:rPr lang="tr-TR" dirty="0" smtClean="0"/>
              <a:t>Yorum ve Tartışma</a:t>
            </a:r>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10000"/>
          </a:bodyPr>
          <a:lstStyle/>
          <a:p>
            <a:pPr marL="365760" indent="-256032" fontAlgn="auto">
              <a:spcAft>
                <a:spcPts val="0"/>
              </a:spcAft>
              <a:buFont typeface="Wingdings 3"/>
              <a:buChar char=""/>
              <a:defRPr/>
            </a:pPr>
            <a:r>
              <a:rPr lang="tr-TR" dirty="0" smtClean="0"/>
              <a:t>A</a:t>
            </a:r>
            <a:r>
              <a:rPr lang="en-US" dirty="0" err="1" smtClean="0"/>
              <a:t>rtan</a:t>
            </a:r>
            <a:r>
              <a:rPr lang="en-US" dirty="0" smtClean="0"/>
              <a:t> </a:t>
            </a:r>
            <a:r>
              <a:rPr lang="en-US" dirty="0" err="1" smtClean="0"/>
              <a:t>öğrenci</a:t>
            </a:r>
            <a:r>
              <a:rPr lang="en-US" dirty="0" smtClean="0"/>
              <a:t> </a:t>
            </a:r>
            <a:r>
              <a:rPr lang="en-US" dirty="0" err="1" smtClean="0"/>
              <a:t>sayıları</a:t>
            </a:r>
            <a:r>
              <a:rPr lang="en-US" dirty="0" smtClean="0"/>
              <a:t> </a:t>
            </a:r>
            <a:r>
              <a:rPr lang="en-US" dirty="0" err="1" smtClean="0"/>
              <a:t>nedeniyle</a:t>
            </a:r>
            <a:r>
              <a:rPr lang="en-US" dirty="0" smtClean="0"/>
              <a:t> </a:t>
            </a:r>
            <a:r>
              <a:rPr lang="tr-TR" dirty="0" smtClean="0"/>
              <a:t>çok zor </a:t>
            </a:r>
            <a:r>
              <a:rPr lang="en-US" dirty="0" err="1" smtClean="0"/>
              <a:t>uygulamalar</a:t>
            </a:r>
            <a:r>
              <a:rPr lang="en-US" dirty="0" smtClean="0"/>
              <a:t> Moodle ÖYS </a:t>
            </a:r>
            <a:r>
              <a:rPr lang="en-US" dirty="0" err="1" smtClean="0"/>
              <a:t>ile</a:t>
            </a:r>
            <a:r>
              <a:rPr lang="en-US" dirty="0" smtClean="0"/>
              <a:t> </a:t>
            </a:r>
            <a:r>
              <a:rPr lang="en-US" dirty="0" err="1" smtClean="0"/>
              <a:t>rahatlıkla</a:t>
            </a:r>
            <a:r>
              <a:rPr lang="en-US" dirty="0" smtClean="0"/>
              <a:t> </a:t>
            </a:r>
            <a:r>
              <a:rPr lang="en-US" dirty="0" err="1" smtClean="0"/>
              <a:t>sağlanabilmektedir</a:t>
            </a:r>
            <a:r>
              <a:rPr lang="tr-TR" dirty="0" smtClean="0"/>
              <a:t>.</a:t>
            </a:r>
          </a:p>
          <a:p>
            <a:pPr marL="365760" indent="-256032" fontAlgn="auto">
              <a:spcAft>
                <a:spcPts val="0"/>
              </a:spcAft>
              <a:buFont typeface="Wingdings 3"/>
              <a:buChar char=""/>
              <a:defRPr/>
            </a:pPr>
            <a:r>
              <a:rPr lang="en-US" dirty="0" err="1" smtClean="0"/>
              <a:t>Yüzlerce</a:t>
            </a:r>
            <a:r>
              <a:rPr lang="en-US" dirty="0" smtClean="0"/>
              <a:t> </a:t>
            </a:r>
            <a:r>
              <a:rPr lang="en-US" dirty="0" err="1" smtClean="0"/>
              <a:t>öğrencinin</a:t>
            </a:r>
            <a:r>
              <a:rPr lang="en-US" dirty="0" smtClean="0"/>
              <a:t> </a:t>
            </a:r>
            <a:r>
              <a:rPr lang="en-US" dirty="0" err="1" smtClean="0"/>
              <a:t>ödevleri</a:t>
            </a:r>
            <a:r>
              <a:rPr lang="en-US" dirty="0" smtClean="0"/>
              <a:t> </a:t>
            </a:r>
            <a:r>
              <a:rPr lang="en-US" dirty="0" err="1" smtClean="0"/>
              <a:t>problemsiz</a:t>
            </a:r>
            <a:r>
              <a:rPr lang="en-US" dirty="0" smtClean="0"/>
              <a:t> </a:t>
            </a:r>
            <a:r>
              <a:rPr lang="en-US" dirty="0" err="1" smtClean="0"/>
              <a:t>olarak</a:t>
            </a:r>
            <a:r>
              <a:rPr lang="en-US" dirty="0" smtClean="0"/>
              <a:t> </a:t>
            </a:r>
            <a:r>
              <a:rPr lang="en-US" dirty="0" err="1" smtClean="0"/>
              <a:t>takip</a:t>
            </a:r>
            <a:r>
              <a:rPr lang="en-US" dirty="0" smtClean="0"/>
              <a:t> </a:t>
            </a:r>
            <a:r>
              <a:rPr lang="en-US" dirty="0" err="1" smtClean="0"/>
              <a:t>edilmekte</a:t>
            </a:r>
            <a:r>
              <a:rPr lang="en-US" dirty="0" smtClean="0"/>
              <a:t>, </a:t>
            </a:r>
            <a:r>
              <a:rPr lang="en-US" dirty="0" err="1" smtClean="0"/>
              <a:t>notlandırılmakta</a:t>
            </a:r>
            <a:r>
              <a:rPr lang="en-US" dirty="0" smtClean="0"/>
              <a:t>, </a:t>
            </a:r>
            <a:r>
              <a:rPr lang="en-US" dirty="0" err="1" smtClean="0"/>
              <a:t>geribildirimlerde</a:t>
            </a:r>
            <a:r>
              <a:rPr lang="en-US" dirty="0" smtClean="0"/>
              <a:t> </a:t>
            </a:r>
            <a:r>
              <a:rPr lang="en-US" dirty="0" err="1" smtClean="0"/>
              <a:t>bulunulmaktadır</a:t>
            </a:r>
            <a:r>
              <a:rPr lang="en-US" dirty="0" smtClean="0"/>
              <a:t>. </a:t>
            </a:r>
            <a:endParaRPr lang="tr-TR" dirty="0" smtClean="0"/>
          </a:p>
          <a:p>
            <a:pPr marL="365760" indent="-256032" fontAlgn="auto">
              <a:spcAft>
                <a:spcPts val="0"/>
              </a:spcAft>
              <a:buFont typeface="Wingdings 3"/>
              <a:buChar char=""/>
              <a:defRPr/>
            </a:pPr>
            <a:r>
              <a:rPr lang="en-US" dirty="0" err="1" smtClean="0"/>
              <a:t>Dersle</a:t>
            </a:r>
            <a:r>
              <a:rPr lang="en-US" dirty="0" smtClean="0"/>
              <a:t> </a:t>
            </a:r>
            <a:r>
              <a:rPr lang="en-US" dirty="0" err="1" smtClean="0"/>
              <a:t>ilgili</a:t>
            </a:r>
            <a:r>
              <a:rPr lang="en-US" dirty="0" smtClean="0"/>
              <a:t> </a:t>
            </a:r>
            <a:r>
              <a:rPr lang="en-US" dirty="0" err="1" smtClean="0"/>
              <a:t>haberler</a:t>
            </a:r>
            <a:r>
              <a:rPr lang="en-US" dirty="0" smtClean="0"/>
              <a:t> </a:t>
            </a:r>
            <a:r>
              <a:rPr lang="en-US" dirty="0" err="1" smtClean="0"/>
              <a:t>anında</a:t>
            </a:r>
            <a:r>
              <a:rPr lang="en-US" dirty="0" smtClean="0"/>
              <a:t> forum </a:t>
            </a:r>
            <a:r>
              <a:rPr lang="en-US" dirty="0" err="1" smtClean="0"/>
              <a:t>yardımıyla</a:t>
            </a:r>
            <a:r>
              <a:rPr lang="en-US" dirty="0" smtClean="0"/>
              <a:t> </a:t>
            </a:r>
            <a:r>
              <a:rPr lang="en-US" dirty="0" err="1" smtClean="0"/>
              <a:t>öğrencilerin</a:t>
            </a:r>
            <a:r>
              <a:rPr lang="en-US" dirty="0" smtClean="0"/>
              <a:t> e-</a:t>
            </a:r>
            <a:r>
              <a:rPr lang="en-US" dirty="0" err="1" smtClean="0"/>
              <a:t>posta</a:t>
            </a:r>
            <a:r>
              <a:rPr lang="en-US" dirty="0" smtClean="0"/>
              <a:t> </a:t>
            </a:r>
            <a:r>
              <a:rPr lang="en-US" dirty="0" err="1" smtClean="0"/>
              <a:t>adreslerine</a:t>
            </a:r>
            <a:r>
              <a:rPr lang="en-US" dirty="0" smtClean="0"/>
              <a:t> </a:t>
            </a:r>
            <a:r>
              <a:rPr lang="en-US" dirty="0" err="1" smtClean="0"/>
              <a:t>gönderilmektedir</a:t>
            </a:r>
            <a:r>
              <a:rPr lang="en-US" dirty="0" smtClean="0"/>
              <a:t>. </a:t>
            </a:r>
            <a:endParaRPr lang="tr-TR" dirty="0" smtClean="0"/>
          </a:p>
          <a:p>
            <a:pPr marL="365760" indent="-256032" fontAlgn="auto">
              <a:spcAft>
                <a:spcPts val="0"/>
              </a:spcAft>
              <a:buFont typeface="Wingdings 3"/>
              <a:buChar char=""/>
              <a:defRPr/>
            </a:pPr>
            <a:r>
              <a:rPr lang="en-US" dirty="0" err="1" smtClean="0"/>
              <a:t>Forumlar</a:t>
            </a:r>
            <a:r>
              <a:rPr lang="en-US" dirty="0" smtClean="0"/>
              <a:t> </a:t>
            </a:r>
            <a:r>
              <a:rPr lang="en-US" dirty="0" err="1" smtClean="0"/>
              <a:t>yardımıyla</a:t>
            </a:r>
            <a:r>
              <a:rPr lang="en-US" dirty="0" smtClean="0"/>
              <a:t> </a:t>
            </a:r>
            <a:r>
              <a:rPr lang="en-US" dirty="0" err="1" smtClean="0"/>
              <a:t>öğrenci-eğitimci</a:t>
            </a:r>
            <a:r>
              <a:rPr lang="en-US" dirty="0" smtClean="0"/>
              <a:t> </a:t>
            </a:r>
            <a:r>
              <a:rPr lang="en-US" dirty="0" err="1" smtClean="0"/>
              <a:t>etkileşimi</a:t>
            </a:r>
            <a:r>
              <a:rPr lang="en-US" dirty="0" smtClean="0"/>
              <a:t> </a:t>
            </a:r>
            <a:r>
              <a:rPr lang="en-US" dirty="0" err="1" smtClean="0"/>
              <a:t>sağlandığı</a:t>
            </a:r>
            <a:r>
              <a:rPr lang="en-US" dirty="0" smtClean="0"/>
              <a:t> </a:t>
            </a:r>
            <a:r>
              <a:rPr lang="en-US" dirty="0" err="1" smtClean="0"/>
              <a:t>gibi</a:t>
            </a:r>
            <a:r>
              <a:rPr lang="en-US" dirty="0" smtClean="0"/>
              <a:t> </a:t>
            </a:r>
            <a:r>
              <a:rPr lang="en-US" dirty="0" err="1" smtClean="0"/>
              <a:t>öğrenci-öğrenci</a:t>
            </a:r>
            <a:r>
              <a:rPr lang="en-US" dirty="0" smtClean="0"/>
              <a:t> </a:t>
            </a:r>
            <a:r>
              <a:rPr lang="en-US" dirty="0" err="1" smtClean="0"/>
              <a:t>etkileşimi</a:t>
            </a:r>
            <a:r>
              <a:rPr lang="en-US" dirty="0" smtClean="0"/>
              <a:t> de </a:t>
            </a:r>
            <a:r>
              <a:rPr lang="en-US" dirty="0" err="1" smtClean="0"/>
              <a:t>sağlanmaktadır</a:t>
            </a:r>
            <a:r>
              <a:rPr lang="en-US" dirty="0" smtClean="0"/>
              <a:t>. </a:t>
            </a:r>
            <a:r>
              <a:rPr lang="en-US" dirty="0" err="1" smtClean="0"/>
              <a:t>Fakat</a:t>
            </a:r>
            <a:r>
              <a:rPr lang="en-US" dirty="0" smtClean="0"/>
              <a:t> </a:t>
            </a:r>
            <a:r>
              <a:rPr lang="en-US" dirty="0" err="1" smtClean="0"/>
              <a:t>burada</a:t>
            </a:r>
            <a:r>
              <a:rPr lang="en-US" dirty="0" smtClean="0"/>
              <a:t> forum </a:t>
            </a:r>
            <a:r>
              <a:rPr lang="en-US" dirty="0" err="1" smtClean="0"/>
              <a:t>kuralları</a:t>
            </a:r>
            <a:r>
              <a:rPr lang="en-US" dirty="0" smtClean="0"/>
              <a:t> </a:t>
            </a:r>
            <a:r>
              <a:rPr lang="en-US" dirty="0" err="1" smtClean="0"/>
              <a:t>açıkça</a:t>
            </a:r>
            <a:r>
              <a:rPr lang="en-US" dirty="0" smtClean="0"/>
              <a:t> </a:t>
            </a:r>
            <a:r>
              <a:rPr lang="en-US" dirty="0" err="1" smtClean="0"/>
              <a:t>belirtilmiş</a:t>
            </a:r>
            <a:r>
              <a:rPr lang="en-US" dirty="0" smtClean="0"/>
              <a:t> </a:t>
            </a:r>
            <a:r>
              <a:rPr lang="en-US" dirty="0" err="1" smtClean="0"/>
              <a:t>olmalı</a:t>
            </a:r>
            <a:r>
              <a:rPr lang="en-US" dirty="0" smtClean="0"/>
              <a:t> </a:t>
            </a:r>
            <a:r>
              <a:rPr lang="en-US" dirty="0" err="1" smtClean="0"/>
              <a:t>ve</a:t>
            </a:r>
            <a:r>
              <a:rPr lang="en-US" dirty="0" smtClean="0"/>
              <a:t> </a:t>
            </a:r>
            <a:r>
              <a:rPr lang="en-US" dirty="0" err="1" smtClean="0"/>
              <a:t>dönem</a:t>
            </a:r>
            <a:r>
              <a:rPr lang="en-US" dirty="0" smtClean="0"/>
              <a:t> </a:t>
            </a:r>
            <a:r>
              <a:rPr lang="en-US" dirty="0" err="1" smtClean="0"/>
              <a:t>başında</a:t>
            </a:r>
            <a:r>
              <a:rPr lang="en-US" dirty="0" smtClean="0"/>
              <a:t> </a:t>
            </a:r>
            <a:r>
              <a:rPr lang="en-US" dirty="0" err="1" smtClean="0"/>
              <a:t>tüm</a:t>
            </a:r>
            <a:r>
              <a:rPr lang="en-US" dirty="0" smtClean="0"/>
              <a:t> </a:t>
            </a:r>
            <a:r>
              <a:rPr lang="en-US" dirty="0" err="1" smtClean="0"/>
              <a:t>öğrencilere</a:t>
            </a:r>
            <a:r>
              <a:rPr lang="en-US" dirty="0" smtClean="0"/>
              <a:t> </a:t>
            </a:r>
            <a:r>
              <a:rPr lang="en-US" dirty="0" err="1" smtClean="0"/>
              <a:t>foruma</a:t>
            </a:r>
            <a:r>
              <a:rPr lang="en-US" dirty="0" smtClean="0"/>
              <a:t> </a:t>
            </a:r>
            <a:r>
              <a:rPr lang="en-US" dirty="0" err="1" smtClean="0"/>
              <a:t>yazma</a:t>
            </a:r>
            <a:r>
              <a:rPr lang="en-US" dirty="0" smtClean="0"/>
              <a:t>, </a:t>
            </a:r>
            <a:r>
              <a:rPr lang="en-US" dirty="0" err="1" smtClean="0"/>
              <a:t>cevap</a:t>
            </a:r>
            <a:r>
              <a:rPr lang="en-US" dirty="0" smtClean="0"/>
              <a:t> </a:t>
            </a:r>
            <a:r>
              <a:rPr lang="en-US" dirty="0" err="1" smtClean="0"/>
              <a:t>verme</a:t>
            </a:r>
            <a:r>
              <a:rPr lang="en-US" dirty="0" smtClean="0"/>
              <a:t> </a:t>
            </a:r>
            <a:r>
              <a:rPr lang="en-US" dirty="0" err="1" smtClean="0"/>
              <a:t>konuları</a:t>
            </a:r>
            <a:r>
              <a:rPr lang="en-US" dirty="0" smtClean="0"/>
              <a:t> </a:t>
            </a:r>
            <a:r>
              <a:rPr lang="en-US" dirty="0" err="1" smtClean="0"/>
              <a:t>açıklanmalıdır</a:t>
            </a:r>
            <a:r>
              <a:rPr lang="en-US" dirty="0" smtClean="0"/>
              <a:t>. </a:t>
            </a:r>
            <a:endParaRPr lang="tr-TR" dirty="0" smtClean="0"/>
          </a:p>
          <a:p>
            <a:pPr marL="365760" indent="-256032" fontAlgn="auto">
              <a:spcAft>
                <a:spcPts val="0"/>
              </a:spcAft>
              <a:buFont typeface="Wingdings 3"/>
              <a:buChar char=""/>
              <a:defRPr/>
            </a:pPr>
            <a:r>
              <a:rPr lang="tr-TR" dirty="0" smtClean="0"/>
              <a:t>A</a:t>
            </a:r>
            <a:r>
              <a:rPr lang="en-US" dirty="0" err="1" smtClean="0"/>
              <a:t>nketler</a:t>
            </a:r>
            <a:r>
              <a:rPr lang="en-US" dirty="0" smtClean="0"/>
              <a:t> </a:t>
            </a:r>
            <a:r>
              <a:rPr lang="en-US" dirty="0" err="1" smtClean="0"/>
              <a:t>ile</a:t>
            </a:r>
            <a:r>
              <a:rPr lang="en-US" dirty="0" smtClean="0"/>
              <a:t> </a:t>
            </a:r>
            <a:r>
              <a:rPr lang="en-US" dirty="0" err="1" smtClean="0"/>
              <a:t>sınıfın</a:t>
            </a:r>
            <a:r>
              <a:rPr lang="en-US" dirty="0" smtClean="0"/>
              <a:t> </a:t>
            </a:r>
            <a:r>
              <a:rPr lang="en-US" dirty="0" err="1" smtClean="0"/>
              <a:t>görüşleri</a:t>
            </a:r>
            <a:r>
              <a:rPr lang="en-US" dirty="0" smtClean="0"/>
              <a:t>, </a:t>
            </a:r>
            <a:r>
              <a:rPr lang="en-US" dirty="0" err="1" smtClean="0"/>
              <a:t>soruların</a:t>
            </a:r>
            <a:r>
              <a:rPr lang="en-US" dirty="0" smtClean="0"/>
              <a:t> </a:t>
            </a:r>
            <a:r>
              <a:rPr lang="en-US" dirty="0" err="1" smtClean="0"/>
              <a:t>zorluk</a:t>
            </a:r>
            <a:r>
              <a:rPr lang="en-US" dirty="0" smtClean="0"/>
              <a:t> </a:t>
            </a:r>
            <a:r>
              <a:rPr lang="en-US" dirty="0" err="1" smtClean="0"/>
              <a:t>dereceleri</a:t>
            </a:r>
            <a:r>
              <a:rPr lang="en-US" dirty="0" smtClean="0"/>
              <a:t>, </a:t>
            </a:r>
            <a:r>
              <a:rPr lang="en-US" dirty="0" err="1" smtClean="0"/>
              <a:t>sorular</a:t>
            </a:r>
            <a:r>
              <a:rPr lang="en-US" dirty="0" smtClean="0"/>
              <a:t> </a:t>
            </a:r>
            <a:r>
              <a:rPr lang="en-US" dirty="0" err="1" smtClean="0"/>
              <a:t>için</a:t>
            </a:r>
            <a:r>
              <a:rPr lang="en-US" dirty="0" smtClean="0"/>
              <a:t> </a:t>
            </a:r>
            <a:r>
              <a:rPr lang="en-US" dirty="0" err="1" smtClean="0"/>
              <a:t>verilen</a:t>
            </a:r>
            <a:r>
              <a:rPr lang="en-US" dirty="0" smtClean="0"/>
              <a:t> </a:t>
            </a:r>
            <a:r>
              <a:rPr lang="en-US" dirty="0" err="1" smtClean="0"/>
              <a:t>sürenin</a:t>
            </a:r>
            <a:r>
              <a:rPr lang="en-US" dirty="0" smtClean="0"/>
              <a:t> </a:t>
            </a:r>
            <a:r>
              <a:rPr lang="en-US" dirty="0" err="1" smtClean="0"/>
              <a:t>yeterli</a:t>
            </a:r>
            <a:r>
              <a:rPr lang="en-US" dirty="0" smtClean="0"/>
              <a:t> </a:t>
            </a:r>
            <a:r>
              <a:rPr lang="en-US" dirty="0" err="1" smtClean="0"/>
              <a:t>olup</a:t>
            </a:r>
            <a:r>
              <a:rPr lang="en-US" dirty="0" smtClean="0"/>
              <a:t> </a:t>
            </a:r>
            <a:r>
              <a:rPr lang="en-US" dirty="0" err="1" smtClean="0"/>
              <a:t>olmadığı</a:t>
            </a:r>
            <a:r>
              <a:rPr lang="en-US" dirty="0" smtClean="0"/>
              <a:t> </a:t>
            </a:r>
            <a:r>
              <a:rPr lang="en-US" dirty="0" err="1" smtClean="0"/>
              <a:t>gibi</a:t>
            </a:r>
            <a:r>
              <a:rPr lang="en-US" dirty="0" smtClean="0"/>
              <a:t> </a:t>
            </a:r>
            <a:r>
              <a:rPr lang="en-US" dirty="0" err="1" smtClean="0"/>
              <a:t>konularda</a:t>
            </a:r>
            <a:r>
              <a:rPr lang="en-US" dirty="0" smtClean="0"/>
              <a:t> </a:t>
            </a:r>
            <a:r>
              <a:rPr lang="en-US" dirty="0" err="1" smtClean="0"/>
              <a:t>anında</a:t>
            </a:r>
            <a:r>
              <a:rPr lang="en-US" dirty="0" smtClean="0"/>
              <a:t> </a:t>
            </a:r>
            <a:r>
              <a:rPr lang="en-US" dirty="0" err="1" smtClean="0"/>
              <a:t>fikir</a:t>
            </a:r>
            <a:r>
              <a:rPr lang="en-US" dirty="0" smtClean="0"/>
              <a:t> </a:t>
            </a:r>
            <a:r>
              <a:rPr lang="en-US" dirty="0" err="1" smtClean="0"/>
              <a:t>sahibi</a:t>
            </a:r>
            <a:r>
              <a:rPr lang="en-US" dirty="0" smtClean="0"/>
              <a:t> </a:t>
            </a:r>
            <a:r>
              <a:rPr lang="en-US" dirty="0" err="1" smtClean="0"/>
              <a:t>olunabilmektedir</a:t>
            </a:r>
            <a:r>
              <a:rPr lang="en-US" dirty="0" smtClean="0"/>
              <a:t>. </a:t>
            </a:r>
            <a:endParaRPr lang="tr-TR" dirty="0" smtClean="0"/>
          </a:p>
          <a:p>
            <a:pPr marL="365760" indent="-256032" fontAlgn="auto">
              <a:spcAft>
                <a:spcPts val="0"/>
              </a:spcAft>
              <a:buFont typeface="Wingdings 3"/>
              <a:buChar char=""/>
              <a:defRPr/>
            </a:pPr>
            <a:r>
              <a:rPr lang="en-US" dirty="0" err="1" smtClean="0"/>
              <a:t>Ders</a:t>
            </a:r>
            <a:r>
              <a:rPr lang="en-US" dirty="0" smtClean="0"/>
              <a:t> </a:t>
            </a:r>
            <a:r>
              <a:rPr lang="en-US" dirty="0" err="1" smtClean="0"/>
              <a:t>notu</a:t>
            </a:r>
            <a:r>
              <a:rPr lang="en-US" dirty="0" smtClean="0"/>
              <a:t> </a:t>
            </a:r>
            <a:r>
              <a:rPr lang="en-US" dirty="0" err="1" smtClean="0"/>
              <a:t>hazırlanacaksa</a:t>
            </a:r>
            <a:r>
              <a:rPr lang="en-US" dirty="0" smtClean="0"/>
              <a:t> web </a:t>
            </a:r>
            <a:r>
              <a:rPr lang="en-US" dirty="0" err="1" smtClean="0"/>
              <a:t>sayfası</a:t>
            </a:r>
            <a:r>
              <a:rPr lang="en-US" dirty="0" smtClean="0"/>
              <a:t> </a:t>
            </a:r>
            <a:r>
              <a:rPr lang="en-US" dirty="0" err="1" smtClean="0"/>
              <a:t>olarak</a:t>
            </a:r>
            <a:r>
              <a:rPr lang="en-US" dirty="0" smtClean="0"/>
              <a:t> </a:t>
            </a:r>
            <a:r>
              <a:rPr lang="en-US" dirty="0" err="1" smtClean="0"/>
              <a:t>değil</a:t>
            </a:r>
            <a:r>
              <a:rPr lang="en-US" dirty="0" smtClean="0"/>
              <a:t> wiki </a:t>
            </a:r>
            <a:r>
              <a:rPr lang="en-US" dirty="0" err="1" smtClean="0"/>
              <a:t>olarak</a:t>
            </a:r>
            <a:r>
              <a:rPr lang="en-US" dirty="0" smtClean="0"/>
              <a:t> </a:t>
            </a:r>
            <a:r>
              <a:rPr lang="en-US" dirty="0" err="1" smtClean="0"/>
              <a:t>hazırlanarak</a:t>
            </a:r>
            <a:r>
              <a:rPr lang="en-US" dirty="0" smtClean="0"/>
              <a:t> </a:t>
            </a:r>
            <a:r>
              <a:rPr lang="en-US" dirty="0" err="1" smtClean="0"/>
              <a:t>öğrencilerinde</a:t>
            </a:r>
            <a:r>
              <a:rPr lang="en-US" dirty="0" smtClean="0"/>
              <a:t> </a:t>
            </a:r>
            <a:r>
              <a:rPr lang="en-US" dirty="0" err="1" smtClean="0"/>
              <a:t>imla</a:t>
            </a:r>
            <a:r>
              <a:rPr lang="en-US" dirty="0" smtClean="0"/>
              <a:t> </a:t>
            </a:r>
            <a:r>
              <a:rPr lang="en-US" dirty="0" err="1" smtClean="0"/>
              <a:t>hatalarını</a:t>
            </a:r>
            <a:r>
              <a:rPr lang="en-US" dirty="0" smtClean="0"/>
              <a:t>, </a:t>
            </a:r>
            <a:r>
              <a:rPr lang="en-US" dirty="0" err="1" smtClean="0"/>
              <a:t>yanlışlıkları</a:t>
            </a:r>
            <a:r>
              <a:rPr lang="en-US" dirty="0" smtClean="0"/>
              <a:t> </a:t>
            </a:r>
            <a:r>
              <a:rPr lang="en-US" dirty="0" err="1" smtClean="0"/>
              <a:t>belirtmeleri</a:t>
            </a:r>
            <a:r>
              <a:rPr lang="en-US" dirty="0" smtClean="0"/>
              <a:t> </a:t>
            </a:r>
            <a:r>
              <a:rPr lang="en-US" dirty="0" err="1" smtClean="0"/>
              <a:t>istenebilir</a:t>
            </a:r>
            <a:r>
              <a:rPr lang="en-US" dirty="0" smtClean="0"/>
              <a:t>. </a:t>
            </a:r>
            <a:r>
              <a:rPr lang="en-US" dirty="0" err="1" smtClean="0"/>
              <a:t>Böylece</a:t>
            </a:r>
            <a:r>
              <a:rPr lang="en-US" dirty="0" smtClean="0"/>
              <a:t> </a:t>
            </a:r>
            <a:r>
              <a:rPr lang="en-US" dirty="0" err="1" smtClean="0"/>
              <a:t>ders</a:t>
            </a:r>
            <a:r>
              <a:rPr lang="en-US" dirty="0" smtClean="0"/>
              <a:t> </a:t>
            </a:r>
            <a:r>
              <a:rPr lang="en-US" dirty="0" err="1" smtClean="0"/>
              <a:t>notlar</a:t>
            </a:r>
            <a:r>
              <a:rPr lang="en-US" dirty="0" smtClean="0"/>
              <a:t> </a:t>
            </a:r>
            <a:r>
              <a:rPr lang="en-US" dirty="0" err="1" smtClean="0"/>
              <a:t>hızlı</a:t>
            </a:r>
            <a:r>
              <a:rPr lang="en-US" dirty="0" smtClean="0"/>
              <a:t> </a:t>
            </a:r>
            <a:r>
              <a:rPr lang="en-US" dirty="0" err="1" smtClean="0"/>
              <a:t>bir</a:t>
            </a:r>
            <a:r>
              <a:rPr lang="en-US" dirty="0" smtClean="0"/>
              <a:t> </a:t>
            </a:r>
            <a:r>
              <a:rPr lang="en-US" dirty="0" err="1" smtClean="0"/>
              <a:t>şekilde</a:t>
            </a:r>
            <a:r>
              <a:rPr lang="en-US" dirty="0" smtClean="0"/>
              <a:t> </a:t>
            </a:r>
            <a:r>
              <a:rPr lang="en-US" dirty="0" err="1" smtClean="0"/>
              <a:t>gelişecek</a:t>
            </a:r>
            <a:r>
              <a:rPr lang="en-US" dirty="0" smtClean="0"/>
              <a:t> </a:t>
            </a:r>
            <a:r>
              <a:rPr lang="en-US" dirty="0" err="1" smtClean="0"/>
              <a:t>aynı</a:t>
            </a:r>
            <a:r>
              <a:rPr lang="en-US" dirty="0" smtClean="0"/>
              <a:t> </a:t>
            </a:r>
            <a:r>
              <a:rPr lang="en-US" dirty="0" err="1" smtClean="0"/>
              <a:t>zamanda</a:t>
            </a:r>
            <a:r>
              <a:rPr lang="en-US" dirty="0" smtClean="0"/>
              <a:t> </a:t>
            </a:r>
            <a:r>
              <a:rPr lang="en-US" dirty="0" err="1" smtClean="0"/>
              <a:t>da</a:t>
            </a:r>
            <a:r>
              <a:rPr lang="en-US" dirty="0" smtClean="0"/>
              <a:t> </a:t>
            </a:r>
            <a:r>
              <a:rPr lang="en-US" dirty="0" err="1" smtClean="0"/>
              <a:t>ders</a:t>
            </a:r>
            <a:r>
              <a:rPr lang="en-US" dirty="0" smtClean="0"/>
              <a:t> </a:t>
            </a:r>
            <a:r>
              <a:rPr lang="en-US" dirty="0" err="1" smtClean="0"/>
              <a:t>notları</a:t>
            </a:r>
            <a:r>
              <a:rPr lang="en-US" dirty="0" smtClean="0"/>
              <a:t> </a:t>
            </a:r>
            <a:r>
              <a:rPr lang="en-US" dirty="0" err="1" smtClean="0"/>
              <a:t>üzerindeki</a:t>
            </a:r>
            <a:r>
              <a:rPr lang="en-US" dirty="0" smtClean="0"/>
              <a:t> </a:t>
            </a:r>
            <a:r>
              <a:rPr lang="en-US" dirty="0" err="1" smtClean="0"/>
              <a:t>tüm</a:t>
            </a:r>
            <a:r>
              <a:rPr lang="en-US" dirty="0" smtClean="0"/>
              <a:t> </a:t>
            </a:r>
            <a:r>
              <a:rPr lang="en-US" dirty="0" err="1" smtClean="0"/>
              <a:t>değişiklikler</a:t>
            </a:r>
            <a:r>
              <a:rPr lang="en-US" dirty="0" smtClean="0"/>
              <a:t> </a:t>
            </a:r>
            <a:r>
              <a:rPr lang="en-US" dirty="0" err="1" smtClean="0"/>
              <a:t>kolayca</a:t>
            </a:r>
            <a:r>
              <a:rPr lang="en-US" dirty="0" smtClean="0"/>
              <a:t> </a:t>
            </a:r>
            <a:r>
              <a:rPr lang="en-US" dirty="0" err="1" smtClean="0"/>
              <a:t>takip</a:t>
            </a:r>
            <a:r>
              <a:rPr lang="en-US" dirty="0" smtClean="0"/>
              <a:t> </a:t>
            </a:r>
            <a:r>
              <a:rPr lang="en-US" dirty="0" err="1" smtClean="0"/>
              <a:t>edilebilecektir</a:t>
            </a:r>
            <a:r>
              <a:rPr lang="en-US" dirty="0" smtClean="0"/>
              <a:t>. </a:t>
            </a:r>
            <a:endParaRPr lang="tr-TR" dirty="0" smtClean="0"/>
          </a:p>
        </p:txBody>
      </p:sp>
      <p:sp>
        <p:nvSpPr>
          <p:cNvPr id="3" name="2 Başlık"/>
          <p:cNvSpPr>
            <a:spLocks noGrp="1"/>
          </p:cNvSpPr>
          <p:nvPr>
            <p:ph type="title"/>
          </p:nvPr>
        </p:nvSpPr>
        <p:spPr/>
        <p:txBody>
          <a:bodyPr/>
          <a:lstStyle/>
          <a:p>
            <a:pPr fontAlgn="auto">
              <a:spcAft>
                <a:spcPts val="0"/>
              </a:spcAft>
              <a:defRPr/>
            </a:pPr>
            <a:r>
              <a:rPr lang="tr-TR" dirty="0" smtClean="0"/>
              <a:t>Yorum ve Tartışma</a:t>
            </a:r>
            <a:endParaRPr lang="tr-TR"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İçerik Yer Tutucusu"/>
          <p:cNvSpPr>
            <a:spLocks noGrp="1"/>
          </p:cNvSpPr>
          <p:nvPr>
            <p:ph idx="1"/>
          </p:nvPr>
        </p:nvSpPr>
        <p:spPr/>
        <p:txBody>
          <a:bodyPr/>
          <a:lstStyle/>
          <a:p>
            <a:r>
              <a:rPr lang="tr-TR" smtClean="0"/>
              <a:t>“Uyarlamalı mod" ile ölçme eğitim etkinliğine dönüştürülebilmektedir. Fakat soru havuzunun zenginleşmesi, soruların kalitesinin artması için ilk seneler yoğun çaba harcanması gerekmektedir. </a:t>
            </a:r>
          </a:p>
          <a:p>
            <a:r>
              <a:rPr lang="tr-TR" smtClean="0"/>
              <a:t>Giderek interneti daha fazla kullanmaya başlayan öğrenciler artık Moodle ÖYS 'ye çok kolay adapte olmaktadır. Fakat ÖYS kullanmadan önce öğrencilerin uyması gereken kuralları açık ve net olarak belirten bir sayfa hazırlanarak, bu sayfanın tüm öğrenciler tarafından okunması gerekmektedir.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Sonuç ve Öneriler</a:t>
            </a:r>
            <a:endParaRPr lang="tr-TR"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lstStyle/>
          <a:p>
            <a:pPr fontAlgn="auto">
              <a:spcAft>
                <a:spcPts val="0"/>
              </a:spcAft>
              <a:defRPr/>
            </a:pPr>
            <a:r>
              <a:rPr lang="tr-TR" dirty="0" smtClean="0"/>
              <a:t>Soru ve Cevaplar</a:t>
            </a:r>
            <a:endParaRPr lang="tr-TR" dirty="0"/>
          </a:p>
        </p:txBody>
      </p:sp>
      <p:sp>
        <p:nvSpPr>
          <p:cNvPr id="50179" name="4 Metin Yer Tutucusu"/>
          <p:cNvSpPr>
            <a:spLocks noGrp="1"/>
          </p:cNvSpPr>
          <p:nvPr>
            <p:ph type="body" idx="1"/>
          </p:nvPr>
        </p:nvSpPr>
        <p:spPr>
          <a:xfrm>
            <a:off x="3922713" y="2932113"/>
            <a:ext cx="4916487" cy="3240087"/>
          </a:xfrm>
        </p:spPr>
        <p:txBody>
          <a:bodyPr/>
          <a:lstStyle/>
          <a:p>
            <a:r>
              <a:rPr lang="tr-TR" smtClean="0"/>
              <a:t>Dinlediğiniz için teşekkürler. </a:t>
            </a:r>
          </a:p>
          <a:p>
            <a:endParaRPr lang="tr-TR" smtClean="0"/>
          </a:p>
          <a:p>
            <a:r>
              <a:rPr lang="tr-TR" smtClean="0"/>
              <a:t>http://moodle.kou.edu.tr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İçerik Yer Tutucusu"/>
          <p:cNvSpPr>
            <a:spLocks noGrp="1"/>
          </p:cNvSpPr>
          <p:nvPr>
            <p:ph idx="1"/>
          </p:nvPr>
        </p:nvSpPr>
        <p:spPr/>
        <p:txBody>
          <a:bodyPr/>
          <a:lstStyle/>
          <a:p>
            <a:r>
              <a:rPr lang="tr-TR" smtClean="0"/>
              <a:t>Moodle, 400'den fazla sitede 10.000'den fazla kullanıcıya hizmet vermektedir. </a:t>
            </a:r>
          </a:p>
          <a:p>
            <a:r>
              <a:rPr lang="tr-TR" smtClean="0"/>
              <a:t>Moodle açık kaynak kodlu ve özgür bir yazılım olması nedeniyle dünyanın dört bir yanından geliştiricilerin desteği ile büyümekte, ek özellikler geliştirilmektedir. </a:t>
            </a:r>
          </a:p>
          <a:p>
            <a:r>
              <a:rPr lang="tr-TR" smtClean="0"/>
              <a:t>Moodle sisteminin asıl geliştirme sorumluluğu profesyonel olarak Moodle.com ve bu site üzerinden diğer Moodle partnerlerine aittir. </a:t>
            </a:r>
          </a:p>
          <a:p>
            <a:r>
              <a:rPr lang="tr-TR" smtClean="0"/>
              <a:t>Bunun yanında Moodle ile ilgili problemler ücretsiz olarak http://www.moodle.org üzerinde bulunan forumlar yardımıyla milyonlarca kullanıcının desteği ile de çözülebilmektedir. </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Moodle Nedir</a:t>
            </a: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İçerik Yer Tutucusu"/>
          <p:cNvSpPr>
            <a:spLocks noGrp="1"/>
          </p:cNvSpPr>
          <p:nvPr>
            <p:ph idx="1"/>
          </p:nvPr>
        </p:nvSpPr>
        <p:spPr/>
        <p:txBody>
          <a:bodyPr/>
          <a:lstStyle/>
          <a:p>
            <a:r>
              <a:rPr lang="tr-TR" smtClean="0"/>
              <a:t>Elektronik ve Bilgisayar Eğitimi bölümündeki Laboratuvar uygulamaları için MOODLE sistemi 2004 yılından beri aktif olarak yaklaşık 900 öğrenci ile birlikte kullanılmaktır. </a:t>
            </a:r>
          </a:p>
          <a:p>
            <a:r>
              <a:rPr lang="tr-TR" smtClean="0"/>
              <a:t>Klasik laboratuvar uygulamalarına göre MOODLE sistemi ile birlikte yapılan laboratuvar uygulamalarında önemli avantajlar görülmüştür. </a:t>
            </a:r>
          </a:p>
        </p:txBody>
      </p:sp>
      <p:sp>
        <p:nvSpPr>
          <p:cNvPr id="3" name="2 Başlık"/>
          <p:cNvSpPr>
            <a:spLocks noGrp="1"/>
          </p:cNvSpPr>
          <p:nvPr>
            <p:ph type="title"/>
          </p:nvPr>
        </p:nvSpPr>
        <p:spPr/>
        <p:txBody>
          <a:bodyPr/>
          <a:lstStyle/>
          <a:p>
            <a:pPr fontAlgn="auto">
              <a:spcAft>
                <a:spcPts val="0"/>
              </a:spcAft>
              <a:defRPr/>
            </a:pPr>
            <a:r>
              <a:rPr lang="tr-TR" dirty="0" err="1" smtClean="0"/>
              <a:t>Moodle</a:t>
            </a:r>
            <a:r>
              <a:rPr lang="tr-TR" dirty="0" smtClean="0"/>
              <a:t> Deneyimlerimiz</a:t>
            </a:r>
            <a:endParaRPr lang="tr-TR" dirty="0"/>
          </a:p>
        </p:txBody>
      </p:sp>
      <p:pic>
        <p:nvPicPr>
          <p:cNvPr id="5" name="4 Resim" descr="S5003997.JPG"/>
          <p:cNvPicPr>
            <a:picLocks noChangeAspect="1"/>
          </p:cNvPicPr>
          <p:nvPr/>
        </p:nvPicPr>
        <p:blipFill>
          <a:blip r:embed="rId3" cstate="print"/>
          <a:srcRect b="10928"/>
          <a:stretch>
            <a:fillRect/>
          </a:stretch>
        </p:blipFill>
        <p:spPr>
          <a:xfrm>
            <a:off x="4343399" y="3651016"/>
            <a:ext cx="4800601" cy="32069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5 Resim" descr="IMG048.jpg"/>
          <p:cNvPicPr>
            <a:picLocks noChangeAspect="1"/>
          </p:cNvPicPr>
          <p:nvPr/>
        </p:nvPicPr>
        <p:blipFill>
          <a:blip r:embed="rId4" cstate="print"/>
          <a:stretch>
            <a:fillRect/>
          </a:stretch>
        </p:blipFill>
        <p:spPr>
          <a:xfrm>
            <a:off x="0" y="3600450"/>
            <a:ext cx="4343400" cy="325755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İçerik Yer Tutucusu"/>
          <p:cNvSpPr>
            <a:spLocks noGrp="1"/>
          </p:cNvSpPr>
          <p:nvPr>
            <p:ph idx="1"/>
          </p:nvPr>
        </p:nvSpPr>
        <p:spPr/>
        <p:txBody>
          <a:bodyPr/>
          <a:lstStyle/>
          <a:p>
            <a:r>
              <a:rPr lang="en-US" dirty="0" err="1" smtClean="0"/>
              <a:t>Temel</a:t>
            </a:r>
            <a:r>
              <a:rPr lang="en-US" dirty="0" smtClean="0"/>
              <a:t> </a:t>
            </a:r>
            <a:r>
              <a:rPr lang="en-US" dirty="0" err="1" smtClean="0"/>
              <a:t>Bilgisayar</a:t>
            </a:r>
            <a:r>
              <a:rPr lang="en-US" dirty="0" smtClean="0"/>
              <a:t> </a:t>
            </a:r>
            <a:r>
              <a:rPr lang="en-US" dirty="0" err="1" smtClean="0"/>
              <a:t>Teknolojileri</a:t>
            </a:r>
            <a:r>
              <a:rPr lang="en-US" dirty="0" smtClean="0"/>
              <a:t> </a:t>
            </a:r>
            <a:r>
              <a:rPr lang="en-US" dirty="0" err="1" smtClean="0"/>
              <a:t>Kullanımı</a:t>
            </a:r>
            <a:endParaRPr lang="tr-TR" dirty="0" smtClean="0"/>
          </a:p>
          <a:p>
            <a:r>
              <a:rPr lang="en-US" dirty="0" err="1" smtClean="0"/>
              <a:t>Nesneye</a:t>
            </a:r>
            <a:r>
              <a:rPr lang="en-US" dirty="0" smtClean="0"/>
              <a:t> </a:t>
            </a:r>
            <a:r>
              <a:rPr lang="en-US" dirty="0" err="1" smtClean="0"/>
              <a:t>Yönelimli</a:t>
            </a:r>
            <a:r>
              <a:rPr lang="en-US" dirty="0" smtClean="0"/>
              <a:t> </a:t>
            </a:r>
            <a:r>
              <a:rPr lang="en-US" dirty="0" err="1" smtClean="0"/>
              <a:t>Programlamaya</a:t>
            </a:r>
            <a:r>
              <a:rPr lang="en-US" dirty="0" smtClean="0"/>
              <a:t> </a:t>
            </a:r>
            <a:r>
              <a:rPr lang="en-US" dirty="0" err="1" smtClean="0"/>
              <a:t>Giriş</a:t>
            </a:r>
            <a:endParaRPr lang="tr-TR" dirty="0" smtClean="0"/>
          </a:p>
          <a:p>
            <a:r>
              <a:rPr lang="en-US" dirty="0" err="1" smtClean="0"/>
              <a:t>Bilgisayar</a:t>
            </a:r>
            <a:r>
              <a:rPr lang="en-US" dirty="0" smtClean="0"/>
              <a:t> </a:t>
            </a:r>
            <a:r>
              <a:rPr lang="en-US" dirty="0" err="1" smtClean="0"/>
              <a:t>Programlama</a:t>
            </a:r>
            <a:r>
              <a:rPr lang="en-US" dirty="0" smtClean="0"/>
              <a:t> </a:t>
            </a:r>
            <a:r>
              <a:rPr lang="en-US" dirty="0" err="1" smtClean="0"/>
              <a:t>Dili</a:t>
            </a:r>
            <a:r>
              <a:rPr lang="en-US" dirty="0" smtClean="0"/>
              <a:t> I-II</a:t>
            </a:r>
            <a:endParaRPr lang="tr-TR" dirty="0" smtClean="0"/>
          </a:p>
          <a:p>
            <a:r>
              <a:rPr lang="en-US" dirty="0" err="1" smtClean="0"/>
              <a:t>Çoklu</a:t>
            </a:r>
            <a:r>
              <a:rPr lang="en-US" dirty="0" smtClean="0"/>
              <a:t> </a:t>
            </a:r>
            <a:r>
              <a:rPr lang="en-US" dirty="0" err="1" smtClean="0"/>
              <a:t>Ortam</a:t>
            </a:r>
            <a:r>
              <a:rPr lang="en-US" dirty="0" smtClean="0"/>
              <a:t> </a:t>
            </a:r>
            <a:r>
              <a:rPr lang="en-US" dirty="0" err="1" smtClean="0"/>
              <a:t>Uygulamaları</a:t>
            </a:r>
            <a:endParaRPr lang="tr-TR" dirty="0" smtClean="0"/>
          </a:p>
          <a:p>
            <a:r>
              <a:rPr lang="en-US" dirty="0" err="1" smtClean="0"/>
              <a:t>İşletim</a:t>
            </a:r>
            <a:r>
              <a:rPr lang="en-US" dirty="0" smtClean="0"/>
              <a:t> </a:t>
            </a:r>
            <a:r>
              <a:rPr lang="en-US" dirty="0" err="1" smtClean="0"/>
              <a:t>sistemleri</a:t>
            </a:r>
            <a:endParaRPr lang="tr-TR" dirty="0" smtClean="0"/>
          </a:p>
          <a:p>
            <a:r>
              <a:rPr lang="en-US" dirty="0" err="1" smtClean="0"/>
              <a:t>Veritabanı</a:t>
            </a:r>
            <a:r>
              <a:rPr lang="en-US" dirty="0" smtClean="0"/>
              <a:t> </a:t>
            </a:r>
            <a:r>
              <a:rPr lang="en-US" dirty="0" err="1" smtClean="0"/>
              <a:t>Yönetim</a:t>
            </a:r>
            <a:r>
              <a:rPr lang="en-US" dirty="0" smtClean="0"/>
              <a:t> </a:t>
            </a:r>
            <a:r>
              <a:rPr lang="en-US" dirty="0" err="1" smtClean="0"/>
              <a:t>Sistemleri</a:t>
            </a:r>
            <a:endParaRPr lang="tr-TR" dirty="0" smtClean="0"/>
          </a:p>
          <a:p>
            <a:r>
              <a:rPr lang="en-US" dirty="0" err="1" smtClean="0"/>
              <a:t>Mikrobilgisayar</a:t>
            </a:r>
            <a:r>
              <a:rPr lang="en-US" dirty="0" smtClean="0"/>
              <a:t> </a:t>
            </a:r>
            <a:r>
              <a:rPr lang="en-US" dirty="0" err="1" smtClean="0"/>
              <a:t>Mimarisi</a:t>
            </a:r>
            <a:endParaRPr lang="tr-TR" dirty="0" smtClean="0"/>
          </a:p>
          <a:p>
            <a:r>
              <a:rPr lang="en-US" dirty="0" err="1" smtClean="0"/>
              <a:t>Kontrol</a:t>
            </a:r>
            <a:r>
              <a:rPr lang="en-US" dirty="0" smtClean="0"/>
              <a:t> </a:t>
            </a:r>
            <a:r>
              <a:rPr lang="en-US" dirty="0" err="1" smtClean="0"/>
              <a:t>Sistemleri</a:t>
            </a:r>
            <a:r>
              <a:rPr lang="en-US" dirty="0" smtClean="0"/>
              <a:t> I-II</a:t>
            </a:r>
            <a:endParaRPr lang="tr-TR" dirty="0" smtClean="0"/>
          </a:p>
          <a:p>
            <a:r>
              <a:rPr lang="en-US" dirty="0" smtClean="0"/>
              <a:t>Web </a:t>
            </a:r>
            <a:r>
              <a:rPr lang="en-US" dirty="0" err="1" smtClean="0"/>
              <a:t>Tasarım</a:t>
            </a:r>
            <a:endParaRPr lang="tr-TR" dirty="0" smtClean="0"/>
          </a:p>
          <a:p>
            <a:r>
              <a:rPr lang="en-US" dirty="0" smtClean="0"/>
              <a:t>Web </a:t>
            </a:r>
            <a:r>
              <a:rPr lang="en-US" dirty="0" err="1" smtClean="0"/>
              <a:t>programlama</a:t>
            </a:r>
            <a:endParaRPr lang="tr-TR" dirty="0" smtClean="0"/>
          </a:p>
        </p:txBody>
      </p:sp>
      <p:sp>
        <p:nvSpPr>
          <p:cNvPr id="3" name="2 Başlık"/>
          <p:cNvSpPr>
            <a:spLocks noGrp="1"/>
          </p:cNvSpPr>
          <p:nvPr>
            <p:ph type="title"/>
          </p:nvPr>
        </p:nvSpPr>
        <p:spPr/>
        <p:txBody>
          <a:bodyPr/>
          <a:lstStyle/>
          <a:p>
            <a:pPr fontAlgn="auto">
              <a:spcAft>
                <a:spcPts val="0"/>
              </a:spcAft>
              <a:defRPr/>
            </a:pPr>
            <a:r>
              <a:rPr lang="tr-TR" dirty="0" smtClean="0"/>
              <a:t>Hangi Derslerde Kullanılıyor</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fontAlgn="auto">
              <a:spcAft>
                <a:spcPts val="0"/>
              </a:spcAft>
              <a:defRPr/>
            </a:pPr>
            <a:r>
              <a:rPr lang="tr-TR" dirty="0" smtClean="0"/>
              <a:t>Klasik Laboratuvar ile Moodle Kullanılan Laboratuvar Karşılaştırması</a:t>
            </a:r>
            <a:endParaRPr lang="tr-TR" dirty="0"/>
          </a:p>
        </p:txBody>
      </p:sp>
      <p:sp>
        <p:nvSpPr>
          <p:cNvPr id="21507" name="2 Metin Yer Tutucusu"/>
          <p:cNvSpPr>
            <a:spLocks noGrp="1"/>
          </p:cNvSpPr>
          <p:nvPr>
            <p:ph type="body" idx="1"/>
          </p:nvPr>
        </p:nvSpPr>
        <p:spPr>
          <a:xfrm>
            <a:off x="457200" y="6096000"/>
            <a:ext cx="4040188" cy="762000"/>
          </a:xfrm>
        </p:spPr>
        <p:txBody>
          <a:bodyPr/>
          <a:lstStyle/>
          <a:p>
            <a:r>
              <a:rPr lang="tr-TR" smtClean="0"/>
              <a:t>Klasik Laboratuvar</a:t>
            </a:r>
          </a:p>
        </p:txBody>
      </p:sp>
      <p:sp>
        <p:nvSpPr>
          <p:cNvPr id="21508" name="3 Metin Yer Tutucusu"/>
          <p:cNvSpPr>
            <a:spLocks noGrp="1"/>
          </p:cNvSpPr>
          <p:nvPr>
            <p:ph type="body" sz="half" idx="3"/>
          </p:nvPr>
        </p:nvSpPr>
        <p:spPr>
          <a:xfrm>
            <a:off x="4645025" y="6096000"/>
            <a:ext cx="4041775" cy="762000"/>
          </a:xfrm>
        </p:spPr>
        <p:txBody>
          <a:bodyPr/>
          <a:lstStyle/>
          <a:p>
            <a:r>
              <a:rPr lang="tr-TR" smtClean="0"/>
              <a:t>Moodle Kullanılan</a:t>
            </a:r>
          </a:p>
        </p:txBody>
      </p:sp>
      <p:sp>
        <p:nvSpPr>
          <p:cNvPr id="21509" name="4 İçerik Yer Tutucusu"/>
          <p:cNvSpPr>
            <a:spLocks noGrp="1"/>
          </p:cNvSpPr>
          <p:nvPr>
            <p:ph sz="quarter" idx="2"/>
          </p:nvPr>
        </p:nvSpPr>
        <p:spPr>
          <a:xfrm>
            <a:off x="457200" y="1444625"/>
            <a:ext cx="4040188" cy="4651375"/>
          </a:xfrm>
          <a:ln>
            <a:prstDash val="solid"/>
          </a:ln>
        </p:spPr>
        <p:txBody>
          <a:bodyPr/>
          <a:lstStyle/>
          <a:p>
            <a:r>
              <a:rPr lang="tr-TR" dirty="0" smtClean="0"/>
              <a:t>Sözle veya deney föyü ile sorular sorulur.</a:t>
            </a:r>
          </a:p>
          <a:p>
            <a:r>
              <a:rPr lang="tr-TR" dirty="0" smtClean="0"/>
              <a:t>Sonuçlar veya çalışmalar deney föyü veya kağıda yazılı olarak toplanmaktadır.</a:t>
            </a:r>
          </a:p>
          <a:p>
            <a:r>
              <a:rPr lang="tr-TR" dirty="0" smtClean="0"/>
              <a:t>Değerlendirilip sonuçlar duyurulur.</a:t>
            </a:r>
          </a:p>
          <a:p>
            <a:r>
              <a:rPr lang="tr-TR" dirty="0" smtClean="0"/>
              <a:t>Zamanında teslim edilmemişleri tespit etmek, duyurmak zordur</a:t>
            </a:r>
          </a:p>
        </p:txBody>
      </p:sp>
      <p:sp>
        <p:nvSpPr>
          <p:cNvPr id="21510" name="5 İçerik Yer Tutucusu"/>
          <p:cNvSpPr>
            <a:spLocks noGrp="1"/>
          </p:cNvSpPr>
          <p:nvPr>
            <p:ph sz="quarter" idx="4"/>
          </p:nvPr>
        </p:nvSpPr>
        <p:spPr>
          <a:xfrm>
            <a:off x="4645025" y="1444625"/>
            <a:ext cx="4041775" cy="4651375"/>
          </a:xfrm>
          <a:ln>
            <a:prstDash val="solid"/>
          </a:ln>
        </p:spPr>
        <p:txBody>
          <a:bodyPr/>
          <a:lstStyle/>
          <a:p>
            <a:pPr>
              <a:spcBef>
                <a:spcPct val="0"/>
              </a:spcBef>
            </a:pPr>
            <a:r>
              <a:rPr lang="tr-TR" dirty="0" smtClean="0"/>
              <a:t>Sorular Moodle üzerinden verilir.</a:t>
            </a:r>
          </a:p>
          <a:p>
            <a:pPr>
              <a:spcBef>
                <a:spcPct val="0"/>
              </a:spcBef>
            </a:pPr>
            <a:r>
              <a:rPr lang="tr-TR" dirty="0" smtClean="0"/>
              <a:t>Sonuçlar Moodle yardımıyla alınır.</a:t>
            </a:r>
          </a:p>
          <a:p>
            <a:pPr>
              <a:spcBef>
                <a:spcPct val="0"/>
              </a:spcBef>
            </a:pPr>
            <a:r>
              <a:rPr lang="tr-TR" dirty="0" smtClean="0"/>
              <a:t>Geç kalan ödevler rahatlıkla tespit edilir.</a:t>
            </a:r>
          </a:p>
          <a:p>
            <a:pPr>
              <a:spcBef>
                <a:spcPct val="0"/>
              </a:spcBef>
            </a:pPr>
            <a:r>
              <a:rPr lang="tr-TR" dirty="0" smtClean="0"/>
              <a:t>Sonuçlar değerlendirilip öğrencilere geri bildirim ve notlar rahatlıkla bildirilebilir.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title"/>
          </p:nvPr>
        </p:nvSpPr>
        <p:spPr/>
        <p:txBody>
          <a:bodyPr/>
          <a:lstStyle/>
          <a:p>
            <a:pPr fontAlgn="auto">
              <a:spcAft>
                <a:spcPts val="0"/>
              </a:spcAft>
              <a:defRPr/>
            </a:pPr>
            <a:r>
              <a:rPr lang="tr-TR" dirty="0" err="1" smtClean="0"/>
              <a:t>Moodle</a:t>
            </a:r>
            <a:r>
              <a:rPr lang="tr-TR" dirty="0" smtClean="0"/>
              <a:t>.</a:t>
            </a:r>
            <a:r>
              <a:rPr lang="tr-TR" dirty="0" err="1" smtClean="0"/>
              <a:t>kou</a:t>
            </a:r>
            <a:r>
              <a:rPr lang="tr-TR" dirty="0" smtClean="0"/>
              <a:t>.edu.tr Giriş Görünümü</a:t>
            </a:r>
            <a:endParaRPr lang="tr-TR" dirty="0"/>
          </a:p>
        </p:txBody>
      </p:sp>
      <p:pic>
        <p:nvPicPr>
          <p:cNvPr id="22531" name="Picture 2"/>
          <p:cNvPicPr>
            <a:picLocks noChangeAspect="1" noChangeArrowheads="1"/>
          </p:cNvPicPr>
          <p:nvPr/>
        </p:nvPicPr>
        <p:blipFill>
          <a:blip r:embed="rId3" cstate="print"/>
          <a:srcRect/>
          <a:stretch>
            <a:fillRect/>
          </a:stretch>
        </p:blipFill>
        <p:spPr bwMode="auto">
          <a:xfrm>
            <a:off x="457200" y="606425"/>
            <a:ext cx="7924800" cy="625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İçerik Yer Tutucusu"/>
          <p:cNvSpPr>
            <a:spLocks noGrp="1"/>
          </p:cNvSpPr>
          <p:nvPr>
            <p:ph idx="1"/>
          </p:nvPr>
        </p:nvSpPr>
        <p:spPr/>
        <p:txBody>
          <a:bodyPr/>
          <a:lstStyle/>
          <a:p>
            <a:r>
              <a:rPr lang="tr-TR" smtClean="0"/>
              <a:t>Kayıt olmak için pek çok farklı seçenek vardır.</a:t>
            </a:r>
          </a:p>
          <a:p>
            <a:r>
              <a:rPr lang="tr-TR" smtClean="0"/>
              <a:t>1.Öğrenci kendi kendini sisteme kayıt yapar.</a:t>
            </a:r>
            <a:br>
              <a:rPr lang="tr-TR" smtClean="0"/>
            </a:br>
            <a:r>
              <a:rPr lang="tr-TR" smtClean="0"/>
              <a:t>Tek bir sınıf veya grup için problemsiz kullanılabilir. (Üniversite öğrencisi olmayanların kayıtları nasıl  engellenir?) Sadece @kocaeli.edu.tr uzantılı e-posta hesabı ile kayıt yaptırılsın</a:t>
            </a:r>
          </a:p>
          <a:p>
            <a:r>
              <a:rPr lang="tr-TR" smtClean="0"/>
              <a:t>2.Sistem yöneticisi tarafından öğrenciler tek tek kayıt yaptırır.</a:t>
            </a:r>
            <a:br>
              <a:rPr lang="tr-TR" smtClean="0"/>
            </a:br>
            <a:r>
              <a:rPr lang="tr-TR" smtClean="0"/>
              <a:t>Sadece üniversite öğrencilerinin kayıt yaptırması isteniyorsa :</a:t>
            </a:r>
            <a:br>
              <a:rPr lang="tr-TR" smtClean="0"/>
            </a:br>
            <a:r>
              <a:rPr lang="tr-TR" smtClean="0"/>
              <a:t>Öğrenci Bilgi Sisteminden kullanıcı bilgileri alınıp moodle’a aktarılabilir.(şifreler birbirinden bağımsızdır)</a:t>
            </a:r>
          </a:p>
          <a:p>
            <a:r>
              <a:rPr lang="tr-TR" smtClean="0"/>
              <a:t>3.LDAP sunucusu kullanılabilir.</a:t>
            </a:r>
          </a:p>
          <a:p>
            <a:endParaRPr lang="tr-TR" smtClean="0"/>
          </a:p>
        </p:txBody>
      </p:sp>
      <p:sp>
        <p:nvSpPr>
          <p:cNvPr id="3" name="2 Başlık"/>
          <p:cNvSpPr>
            <a:spLocks noGrp="1"/>
          </p:cNvSpPr>
          <p:nvPr>
            <p:ph type="title"/>
          </p:nvPr>
        </p:nvSpPr>
        <p:spPr/>
        <p:txBody>
          <a:bodyPr/>
          <a:lstStyle/>
          <a:p>
            <a:pPr fontAlgn="auto">
              <a:spcAft>
                <a:spcPts val="0"/>
              </a:spcAft>
              <a:defRPr/>
            </a:pPr>
            <a:r>
              <a:rPr lang="tr-TR" dirty="0" smtClean="0"/>
              <a:t>Moodle ‘a Kayıt</a:t>
            </a: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1708</TotalTime>
  <Words>1862</Words>
  <Application>Microsoft Office PowerPoint</Application>
  <PresentationFormat>On-screen Show (4:3)</PresentationFormat>
  <Paragraphs>215</Paragraphs>
  <Slides>35</Slides>
  <Notes>24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Georgia</vt:lpstr>
      <vt:lpstr>Arial</vt:lpstr>
      <vt:lpstr>Trebuchet MS</vt:lpstr>
      <vt:lpstr>Wingdings 3</vt:lpstr>
      <vt:lpstr>Verdana</vt:lpstr>
      <vt:lpstr>Wingdings 2</vt:lpstr>
      <vt:lpstr>Calibri</vt:lpstr>
      <vt:lpstr>Kalabalık</vt:lpstr>
      <vt:lpstr>Slide 1</vt:lpstr>
      <vt:lpstr>Sunum İçeriği</vt:lpstr>
      <vt:lpstr>Moodle Nedir</vt:lpstr>
      <vt:lpstr>Moodle Nedir</vt:lpstr>
      <vt:lpstr>Moodle Deneyimlerimiz</vt:lpstr>
      <vt:lpstr>Hangi Derslerde Kullanılıyor</vt:lpstr>
      <vt:lpstr>Klasik Laboratuvar ile Moodle Kullanılan Laboratuvar Karşılaştırması</vt:lpstr>
      <vt:lpstr>Moodle.kou.edu.tr Giriş Görünümü</vt:lpstr>
      <vt:lpstr>Moodle ‘a Kayıt</vt:lpstr>
      <vt:lpstr>Öğrencilerin Sisteme Girişi</vt:lpstr>
      <vt:lpstr>Derslerin Kullanımı</vt:lpstr>
      <vt:lpstr>Örnek bir ders görünümü</vt:lpstr>
      <vt:lpstr>Moodle üzerindeki Derslerin Özellikleri</vt:lpstr>
      <vt:lpstr>Ders notları ve Dosya ekleme</vt:lpstr>
      <vt:lpstr>Ödev (Assigment) Modülü</vt:lpstr>
      <vt:lpstr>Ödev modülünün faydaları</vt:lpstr>
      <vt:lpstr>Ödev ile ilgili Problemler</vt:lpstr>
      <vt:lpstr>Haberleşme ve Tartışma için FORUM</vt:lpstr>
      <vt:lpstr>FORUM özellikleri</vt:lpstr>
      <vt:lpstr>FORUM Kullanmanın Avantajları</vt:lpstr>
      <vt:lpstr>Forum Kullanmadaki Problemler</vt:lpstr>
      <vt:lpstr>Sınavlar</vt:lpstr>
      <vt:lpstr>Slide 23</vt:lpstr>
      <vt:lpstr>Slide 24</vt:lpstr>
      <vt:lpstr>Slide 25</vt:lpstr>
      <vt:lpstr>Slide 26</vt:lpstr>
      <vt:lpstr>SINAV modülünün avantajları</vt:lpstr>
      <vt:lpstr>SINAV modülünün avantajları (devam)</vt:lpstr>
      <vt:lpstr>ANKETLER</vt:lpstr>
      <vt:lpstr>Wiki</vt:lpstr>
      <vt:lpstr>Wiki Kullanımı ve Problemler</vt:lpstr>
      <vt:lpstr>Yorum ve Tartışma</vt:lpstr>
      <vt:lpstr>Yorum ve Tartışma</vt:lpstr>
      <vt:lpstr>Sonuç ve Öneriler</vt:lpstr>
      <vt:lpstr>Soru ve Cevaplar</vt:lpstr>
    </vt:vector>
  </TitlesOfParts>
  <Company>VESTEL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binner</dc:creator>
  <cp:lastModifiedBy>kAyhAn</cp:lastModifiedBy>
  <cp:revision>84</cp:revision>
  <dcterms:created xsi:type="dcterms:W3CDTF">2008-02-26T15:03:47Z</dcterms:created>
  <dcterms:modified xsi:type="dcterms:W3CDTF">2011-12-26T22:58:14Z</dcterms:modified>
</cp:coreProperties>
</file>